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57" r:id="rId4"/>
    <p:sldId id="265" r:id="rId5"/>
    <p:sldId id="258" r:id="rId6"/>
    <p:sldId id="266" r:id="rId7"/>
    <p:sldId id="264" r:id="rId8"/>
    <p:sldId id="259" r:id="rId9"/>
    <p:sldId id="260" r:id="rId10"/>
    <p:sldId id="267" r:id="rId11"/>
    <p:sldId id="268" r:id="rId12"/>
    <p:sldId id="269" r:id="rId13"/>
    <p:sldId id="270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93"/>
    <p:restoredTop sz="94610"/>
  </p:normalViewPr>
  <p:slideViewPr>
    <p:cSldViewPr snapToGrid="0" snapToObjects="1">
      <p:cViewPr varScale="1">
        <p:scale>
          <a:sx n="118" d="100"/>
          <a:sy n="118" d="100"/>
        </p:scale>
        <p:origin x="97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2097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0" y="-6485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50292" cy="514350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59436" y="97155"/>
            <a:ext cx="5120640" cy="5046345"/>
          </a:xfrm>
          <a:prstGeom prst="rect">
            <a:avLst/>
          </a:prstGeom>
          <a:solidFill>
            <a:srgbClr val="080C12">
              <a:alpha val="75000"/>
            </a:srgbClr>
          </a:solidFill>
          <a:ln w="12700">
            <a:solidFill>
              <a:srgbClr val="080C1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20040" y="16459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B8A6"/>
                </a:solidFill>
              </a:rPr>
              <a:t>AI</a:t>
            </a:r>
            <a:r>
              <a:rPr lang="en-US" sz="2000" dirty="0">
                <a:solidFill>
                  <a:srgbClr val="FFFFFF"/>
                </a:solidFill>
              </a:rPr>
              <a:t> Advantages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320040" y="493776"/>
            <a:ext cx="4500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kern="0" spc="350" dirty="0">
                <a:solidFill>
                  <a:srgbClr val="94A3B8"/>
                </a:solidFill>
              </a:rPr>
              <a:t>GLOBAL AI EXPERTISE  ·  LOCALLY DELIVERED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320040" y="80010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500" dirty="0">
                <a:solidFill>
                  <a:srgbClr val="14B8A6"/>
                </a:solidFill>
              </a:rPr>
              <a:t>E M P O W E R I N G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1040130"/>
            <a:ext cx="4754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</a:rPr>
              <a:t>Saudi Arabia's</a:t>
            </a:r>
            <a:endParaRPr lang="en-US" sz="4200" dirty="0"/>
          </a:p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</a:rPr>
              <a:t>AI </a:t>
            </a:r>
            <a:r>
              <a:rPr lang="en-US" sz="4200" b="1" dirty="0" smtClean="0">
                <a:solidFill>
                  <a:srgbClr val="FFFFFF"/>
                </a:solidFill>
              </a:rPr>
              <a:t>Leaders</a:t>
            </a:r>
            <a:endParaRPr lang="en-US" sz="4200" dirty="0"/>
          </a:p>
        </p:txBody>
      </p:sp>
      <p:sp>
        <p:nvSpPr>
          <p:cNvPr id="10" name="Shape 7"/>
          <p:cNvSpPr/>
          <p:nvPr/>
        </p:nvSpPr>
        <p:spPr>
          <a:xfrm>
            <a:off x="320040" y="3183122"/>
            <a:ext cx="45719" cy="77724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25195" y="3183122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BD5E1"/>
                </a:solidFill>
              </a:rPr>
              <a:t>Executive AI Education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CBD5E1"/>
                </a:solidFill>
              </a:rPr>
              <a:t>for Government &amp; Enterprise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320040" y="4187952"/>
            <a:ext cx="2194560" cy="347472"/>
          </a:xfrm>
          <a:prstGeom prst="rect">
            <a:avLst/>
          </a:prstGeom>
          <a:solidFill>
            <a:srgbClr val="0A1628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90322" y="418756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59E0B"/>
                </a:solidFill>
              </a:rPr>
              <a:t>✦  Vision 2030 Aligned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2651760" y="4167780"/>
            <a:ext cx="1828800" cy="347472"/>
          </a:xfrm>
          <a:prstGeom prst="rect">
            <a:avLst/>
          </a:prstGeom>
          <a:solidFill>
            <a:srgbClr val="0A1628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2606040" y="4155134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4B8A6"/>
                </a:solidFill>
              </a:rPr>
              <a:t>SDAIA Partner Ready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486400" y="594360"/>
            <a:ext cx="3383280" cy="4069080"/>
          </a:xfrm>
          <a:prstGeom prst="rect">
            <a:avLst/>
          </a:prstGeom>
          <a:solidFill>
            <a:srgbClr val="060A0F">
              <a:alpha val="90000"/>
            </a:srgbClr>
          </a:solidFill>
          <a:ln w="12700">
            <a:solidFill>
              <a:srgbClr val="14B8A6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5486400" y="594360"/>
            <a:ext cx="3383280" cy="36576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5623560" y="749808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4B8A6"/>
                </a:solidFill>
              </a:rPr>
              <a:t>10,000+</a:t>
            </a:r>
            <a:endParaRPr lang="en-US" sz="3000" dirty="0"/>
          </a:p>
        </p:txBody>
      </p:sp>
      <p:sp>
        <p:nvSpPr>
          <p:cNvPr id="19" name="Text 16"/>
          <p:cNvSpPr/>
          <p:nvPr/>
        </p:nvSpPr>
        <p:spPr>
          <a:xfrm>
            <a:off x="5623560" y="122529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BD5E1"/>
                </a:solidFill>
              </a:rPr>
              <a:t>Senior Executives Trained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5943600" y="1554480"/>
            <a:ext cx="2468880" cy="0"/>
          </a:xfrm>
          <a:prstGeom prst="line">
            <a:avLst/>
          </a:prstGeom>
          <a:noFill/>
          <a:ln w="9525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5623560" y="1682496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120+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5623560" y="215798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BD5E1"/>
                </a:solidFill>
              </a:rPr>
              <a:t>Years Combined AI Experience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5943600" y="2487168"/>
            <a:ext cx="2468880" cy="0"/>
          </a:xfrm>
          <a:prstGeom prst="line">
            <a:avLst/>
          </a:prstGeom>
          <a:noFill/>
          <a:ln w="9525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5623560" y="261518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</a:rPr>
              <a:t>Fortune 500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623560" y="309067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BD5E1"/>
                </a:solidFill>
              </a:rPr>
              <a:t>BofA · JPMorgan · Morgan Stanley · Barclays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5943600" y="3419856"/>
            <a:ext cx="2468880" cy="0"/>
          </a:xfrm>
          <a:prstGeom prst="line">
            <a:avLst/>
          </a:prstGeom>
          <a:noFill/>
          <a:ln w="9525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5623560" y="354787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B8A6"/>
                </a:solidFill>
              </a:rPr>
              <a:t>Ivy League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5623560" y="402336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BD5E1"/>
                </a:solidFill>
              </a:rPr>
              <a:t>MIT · Harvard · Kellogg · Columbia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0" y="4864608"/>
            <a:ext cx="9144000" cy="278892"/>
          </a:xfrm>
          <a:prstGeom prst="rect">
            <a:avLst/>
          </a:prstGeom>
          <a:solidFill>
            <a:srgbClr val="0F1923"/>
          </a:solidFill>
          <a:ln w="9525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274320" y="4882896"/>
            <a:ext cx="8595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4A3B8"/>
                </a:solidFill>
              </a:rPr>
              <a:t>www.aiadvantages.ai  ·  rehan@aiadvantages.ai  ·  +1 908-300-6745  ·  5 Cowboys Way, Suite 300, Frisco, </a:t>
            </a:r>
            <a:r>
              <a:rPr lang="en-US" sz="850" dirty="0" smtClean="0">
                <a:solidFill>
                  <a:srgbClr val="94A3B8"/>
                </a:solidFill>
              </a:rPr>
              <a:t>Texas local partner Absolute Solutions</a:t>
            </a:r>
            <a:endParaRPr lang="en-US" sz="850" dirty="0"/>
          </a:p>
        </p:txBody>
      </p:sp>
      <p:sp>
        <p:nvSpPr>
          <p:cNvPr id="33" name="TextBox 32"/>
          <p:cNvSpPr txBox="1"/>
          <p:nvPr/>
        </p:nvSpPr>
        <p:spPr>
          <a:xfrm>
            <a:off x="321466" y="2456567"/>
            <a:ext cx="33763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rgbClr val="00CC99"/>
                </a:solidFill>
              </a:rPr>
              <a:t>In </a:t>
            </a:r>
            <a:r>
              <a:rPr lang="en-US" sz="1300" dirty="0">
                <a:solidFill>
                  <a:srgbClr val="00CC99"/>
                </a:solidFill>
              </a:rPr>
              <a:t>Partnership with Absolute Solutions Riyadh – Local Saudi Partner</a:t>
            </a:r>
            <a:endParaRPr lang="en-US" sz="1300" dirty="0">
              <a:solidFill>
                <a:srgbClr val="00CC99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0" cap="none" spc="40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 THE ROOM  —  SAUDI-US CHAMBER OF COMMERCE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329184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Proven Access.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11480" y="694944"/>
            <a:ext cx="8321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Established Saudi Relationships.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1480" y="1024128"/>
            <a:ext cx="5212080" cy="32461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897880" y="1024128"/>
            <a:ext cx="3017520" cy="731520"/>
          </a:xfrm>
          <a:prstGeom prst="rect">
            <a:avLst/>
          </a:prstGeom>
          <a:solidFill>
            <a:srgbClr val="0D1B2A"/>
          </a:solidFill>
          <a:ln w="19050">
            <a:solidFill>
              <a:srgbClr val="0F2D3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35040" y="1088136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✦  Saudi-US Chamber of Commerce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6035040" y="1316736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Participated in bilateral AI &amp; trade working sessions in-Kingdom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897880" y="1847088"/>
            <a:ext cx="3017520" cy="731520"/>
          </a:xfrm>
          <a:prstGeom prst="rect">
            <a:avLst/>
          </a:prstGeom>
          <a:solidFill>
            <a:srgbClr val="0D1B2A"/>
          </a:solidFill>
          <a:ln w="19050">
            <a:solidFill>
              <a:srgbClr val="0F2D3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035040" y="1911096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✦  US Embassy Riyadh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035040" y="2139696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AI Working Group · US Dept. of Commerce Technology Showcase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5897880" y="2670048"/>
            <a:ext cx="3017520" cy="731520"/>
          </a:xfrm>
          <a:prstGeom prst="rect">
            <a:avLst/>
          </a:prstGeom>
          <a:solidFill>
            <a:srgbClr val="0D1B2A"/>
          </a:solidFill>
          <a:ln w="19050">
            <a:solidFill>
              <a:srgbClr val="0F2D3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035040" y="2734056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✦  KSA Government &amp; Enterprise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035040" y="2962656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Active engagements with public sector and Fortune 500 clients in-Kingdom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897880" y="3493008"/>
            <a:ext cx="3017520" cy="731520"/>
          </a:xfrm>
          <a:prstGeom prst="rect">
            <a:avLst/>
          </a:prstGeom>
          <a:solidFill>
            <a:srgbClr val="0D1B2A"/>
          </a:solidFill>
          <a:ln w="19050">
            <a:solidFill>
              <a:srgbClr val="0F2D3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035040" y="3557016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✦  Arabic Delivery Available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035040" y="3785616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All programs localized for KSA — Arabic delivery on request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solidFill>
            <a:srgbClr val="040810"/>
          </a:solidFill>
          <a:ln w="12700">
            <a:solidFill>
              <a:srgbClr val="04081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www.aiadvantages.ai  ·  rehan@aiadvantages.ai  ·  +1 908-300-6745  ·  5 Cowboys Way, Suite 300, Frisco, </a:t>
            </a: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Texas local partner</a:t>
            </a:r>
            <a:r>
              <a:rPr kumimoji="0" lang="en-US" sz="700" b="0" i="0" u="none" strike="noStrike" kern="1200" cap="none" spc="0" normalizeH="0" noProof="0" dirty="0" smtClean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Absolute Solutions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0" dirty="0">
                <a:solidFill>
                  <a:srgbClr val="14B8A6"/>
                </a:solidFill>
              </a:rPr>
              <a:t>WHY AI ADVANTAGES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11480" y="42976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FFFFFF"/>
                </a:solidFill>
              </a:rPr>
              <a:t>Your Trusted AI Partner for Saudi </a:t>
            </a:r>
            <a:r>
              <a:rPr lang="en-US" sz="2000" b="1" dirty="0" smtClean="0">
                <a:solidFill>
                  <a:srgbClr val="FFFFFF"/>
                </a:solidFill>
              </a:rPr>
              <a:t>Arabia</a:t>
            </a:r>
            <a:r>
              <a:rPr lang="en-US" sz="1500" b="1" dirty="0" smtClean="0">
                <a:solidFill>
                  <a:srgbClr val="FFFFFF"/>
                </a:solidFill>
              </a:rPr>
              <a:t/>
            </a:r>
            <a:br>
              <a:rPr lang="en-US" sz="1500" b="1" dirty="0" smtClean="0">
                <a:solidFill>
                  <a:srgbClr val="FFFFFF"/>
                </a:solidFill>
              </a:rPr>
            </a:br>
            <a:r>
              <a:rPr lang="en-US" sz="1500" dirty="0">
                <a:solidFill>
                  <a:schemeClr val="bg1"/>
                </a:solidFill>
              </a:rPr>
              <a:t>Delivered locally in Saudi Arabia through our official partner: Absolute Solutions</a:t>
            </a: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28600" y="1005840"/>
            <a:ext cx="2011680" cy="1417320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28600" y="1005840"/>
            <a:ext cx="45720" cy="141732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65760" y="10972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B8A6"/>
                </a:solidFill>
              </a:rPr>
              <a:t>10,000+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65760" y="16002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BD5E1"/>
                </a:solidFill>
              </a:rPr>
              <a:t>Senior Executives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CBD5E1"/>
                </a:solidFill>
              </a:rPr>
              <a:t>Trained Globally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423160" y="1005840"/>
            <a:ext cx="2011680" cy="1417320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423160" y="1005840"/>
            <a:ext cx="45720" cy="141732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560320" y="10972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120+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2560320" y="16002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BD5E1"/>
                </a:solidFill>
              </a:rPr>
              <a:t>Years Combined AI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CBD5E1"/>
                </a:solidFill>
              </a:rPr>
              <a:t>Experience &amp; 30+ Experts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17720" y="1005840"/>
            <a:ext cx="2011680" cy="1417320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17720" y="1005840"/>
            <a:ext cx="45720" cy="14173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54880" y="10972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9E0B"/>
                </a:solidFill>
              </a:rPr>
              <a:t>Fortune 500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754880" y="16002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BD5E1"/>
                </a:solidFill>
              </a:rPr>
              <a:t>BofA · JPMorgan · Barclays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CBD5E1"/>
                </a:solidFill>
              </a:rPr>
              <a:t>Morgan Stanley · Pfizer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12280" y="1005840"/>
            <a:ext cx="2011680" cy="1417320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812280" y="1005840"/>
            <a:ext cx="45720" cy="1417320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949440" y="10972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B8A6"/>
                </a:solidFill>
              </a:rPr>
              <a:t>Ivy League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949440" y="16002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BD5E1"/>
                </a:solidFill>
              </a:rPr>
              <a:t>MIT · Harvard · Kellogg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CBD5E1"/>
                </a:solidFill>
              </a:rPr>
              <a:t>Georgia Tech · Columbia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28600" y="2606040"/>
            <a:ext cx="8686800" cy="960120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57200" y="270662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4B8A6"/>
                </a:solidFill>
              </a:rPr>
              <a:t>Our Mission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57200" y="2944368"/>
            <a:ext cx="8321040" cy="8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BD5E1"/>
                </a:solidFill>
              </a:rPr>
              <a:t>We create customized executive AI education programs grounded in cutting-edge academic research and real-world deployments across 420+ AI systems. Programs are data-driven, practice-based, and tailored to the regulatory, strategic, and operational needs of government and enterprise organizations in the Kingdom of Saudi Arabia.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b="1" dirty="0">
                <a:solidFill>
                  <a:srgbClr val="14B8A6"/>
                </a:solidFill>
              </a:rPr>
              <a:t>$1.8B Enterprise Value Delivered  ·  420+ AI Systems  ·  Zero Regulatory Findings across Fed, OCC &amp; NCUA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28600" y="3803904"/>
            <a:ext cx="8686800" cy="804672"/>
          </a:xfrm>
          <a:prstGeom prst="rect">
            <a:avLst/>
          </a:prstGeom>
          <a:solidFill>
            <a:srgbClr val="060D1A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57200" y="3803904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59E0B"/>
                </a:solidFill>
              </a:rPr>
              <a:t>✦  Saudi Arabia &amp; Vision 2030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57200" y="4041648"/>
            <a:ext cx="8321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BD5E1"/>
                </a:solidFill>
              </a:rPr>
              <a:t>Our programs align directly with SDAIA mandates, the National AI Strategy, and KSA's ambition to lead global AI by 2030. Available in Arabic. Customized for government agency contexts.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0" y="4864608"/>
            <a:ext cx="9144000" cy="278892"/>
          </a:xfrm>
          <a:prstGeom prst="rect">
            <a:avLst/>
          </a:prstGeom>
          <a:solidFill>
            <a:srgbClr val="0F1923"/>
          </a:solidFill>
          <a:ln w="9525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274320" y="4882896"/>
            <a:ext cx="8595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4A3B8"/>
                </a:solidFill>
              </a:rPr>
              <a:t>www.aiadvantages.ai  ·  rehan@aiadvantages.ai  ·  +1 908-300-6745  ·  5 Cowboys Way, Suite 300, Frisco, </a:t>
            </a:r>
            <a:r>
              <a:rPr lang="en-US" sz="850" dirty="0" smtClean="0">
                <a:solidFill>
                  <a:srgbClr val="94A3B8"/>
                </a:solidFill>
              </a:rPr>
              <a:t>Texas Local partner Absolute Solutions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y Now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  <a:ln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Label"/>
          <p:cNvSpPr/>
          <p:nvPr/>
        </p:nvSpPr>
        <p:spPr>
          <a:xfrm>
            <a:off x="411480" y="137160"/>
            <a:ext cx="8229600" cy="2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0" dirty="0">
                <a:solidFill>
                  <a:srgbClr val="14B8A6"/>
                </a:solidFill>
                <a:latin typeface="Calibri" pitchFamily="34" charset="0"/>
              </a:rPr>
              <a:t>THE BURNING PLATFORM  —  WHY NOW</a:t>
            </a:r>
          </a:p>
        </p:txBody>
      </p:sp>
      <p:sp>
        <p:nvSpPr>
          <p:cNvPr id="4" name="Headline"/>
          <p:cNvSpPr/>
          <p:nvPr/>
        </p:nvSpPr>
        <p:spPr>
          <a:xfrm>
            <a:off x="411480" y="330000"/>
            <a:ext cx="822960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</a:rPr>
              <a:t>Saudi Arabia Has Committed $40B to AI.</a:t>
            </a:r>
          </a:p>
          <a:p>
            <a:pPr marL="0" indent="0">
              <a:buNone/>
            </a:pPr>
            <a:r>
              <a:rPr lang="en-US" sz="2600" b="1" dirty="0">
                <a:solidFill>
                  <a:srgbClr val="14B8A6"/>
                </a:solidFill>
                <a:latin typeface="Calibri" pitchFamily="34" charset="0"/>
              </a:rPr>
              <a:t>The Leaders Who Act Now Will Define the Decade.</a:t>
            </a:r>
          </a:p>
        </p:txBody>
      </p:sp>
      <p:sp>
        <p:nvSpPr>
          <p:cNvPr id="10" name="Card1"/>
          <p:cNvSpPr/>
          <p:nvPr/>
        </p:nvSpPr>
        <p:spPr>
          <a:xfrm>
            <a:off x="411480" y="1295400"/>
            <a:ext cx="1920000" cy="240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ard1Top"/>
          <p:cNvSpPr/>
          <p:nvPr/>
        </p:nvSpPr>
        <p:spPr>
          <a:xfrm>
            <a:off x="411480" y="1295400"/>
            <a:ext cx="1920000" cy="55000"/>
          </a:xfrm>
          <a:prstGeom prst="rect">
            <a:avLst/>
          </a:prstGeom>
          <a:solidFill>
            <a:srgbClr val="14B8A6"/>
          </a:solidFill>
          <a:ln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Card1Text"/>
          <p:cNvSpPr/>
          <p:nvPr/>
        </p:nvSpPr>
        <p:spPr>
          <a:xfrm>
            <a:off x="457200" y="1380000"/>
            <a:ext cx="1828800" cy="221580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4B8A6"/>
                </a:solidFill>
                <a:latin typeface="Calibri" pitchFamily="34" charset="0"/>
              </a:rPr>
              <a:t>$40B</a:t>
            </a:r>
          </a:p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Saudi AI Investment Committed</a:t>
            </a:r>
          </a:p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</a:rPr>
              <a:t> </a:t>
            </a:r>
          </a:p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</a:rPr>
              <a:t>SDAIA is executing the National AI Strategy at pace. Government agencies have mandatory AI readiness targets by 2026.</a:t>
            </a:r>
          </a:p>
        </p:txBody>
      </p:sp>
      <p:sp>
        <p:nvSpPr>
          <p:cNvPr id="20" name="Card2"/>
          <p:cNvSpPr/>
          <p:nvPr/>
        </p:nvSpPr>
        <p:spPr>
          <a:xfrm>
            <a:off x="2560080" y="1295400"/>
            <a:ext cx="1920000" cy="240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Card2Top"/>
          <p:cNvSpPr/>
          <p:nvPr/>
        </p:nvSpPr>
        <p:spPr>
          <a:xfrm>
            <a:off x="2560080" y="1295400"/>
            <a:ext cx="1920000" cy="55000"/>
          </a:xfrm>
          <a:prstGeom prst="rect">
            <a:avLst/>
          </a:prstGeom>
          <a:solidFill>
            <a:srgbClr val="14B8A6"/>
          </a:solidFill>
          <a:ln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Card2Text"/>
          <p:cNvSpPr/>
          <p:nvPr/>
        </p:nvSpPr>
        <p:spPr>
          <a:xfrm>
            <a:off x="2605880" y="1380000"/>
            <a:ext cx="1828800" cy="221580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4B8A6"/>
                </a:solidFill>
                <a:latin typeface="Calibri" pitchFamily="34" charset="0"/>
              </a:rPr>
              <a:t>74%</a:t>
            </a:r>
          </a:p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of AI Initiatives Fail to Scale</a:t>
            </a:r>
          </a:p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</a:rPr>
              <a:t> </a:t>
            </a:r>
          </a:p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</a:rPr>
              <a:t>Without leadership capability and governance architecture, investment does not translate to outcomes. — BCG</a:t>
            </a:r>
          </a:p>
        </p:txBody>
      </p:sp>
      <p:sp>
        <p:nvSpPr>
          <p:cNvPr id="30" name="Card3"/>
          <p:cNvSpPr/>
          <p:nvPr/>
        </p:nvSpPr>
        <p:spPr>
          <a:xfrm>
            <a:off x="4708680" y="1295400"/>
            <a:ext cx="1920000" cy="240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ard3Top"/>
          <p:cNvSpPr/>
          <p:nvPr/>
        </p:nvSpPr>
        <p:spPr>
          <a:xfrm>
            <a:off x="4708680" y="1295400"/>
            <a:ext cx="1920000" cy="55000"/>
          </a:xfrm>
          <a:prstGeom prst="rect">
            <a:avLst/>
          </a:prstGeom>
          <a:solidFill>
            <a:srgbClr val="14B8A6"/>
          </a:solidFill>
          <a:ln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" name="Card3Text"/>
          <p:cNvSpPr/>
          <p:nvPr/>
        </p:nvSpPr>
        <p:spPr>
          <a:xfrm>
            <a:off x="4754480" y="1380000"/>
            <a:ext cx="1828800" cy="221580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4B8A6"/>
                </a:solidFill>
                <a:latin typeface="Calibri" pitchFamily="34" charset="0"/>
              </a:rPr>
              <a:t>5+</a:t>
            </a:r>
          </a:p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Giga-Projects Demanding AI Leadership</a:t>
            </a:r>
          </a:p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</a:rPr>
              <a:t> </a:t>
            </a:r>
          </a:p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</a:rPr>
              <a:t>NEOM, Red Sea, Qiddiya, ROSHN, Diriyah. Each requires AI-literate executives and sovereign governance capacity.</a:t>
            </a:r>
          </a:p>
        </p:txBody>
      </p:sp>
      <p:sp>
        <p:nvSpPr>
          <p:cNvPr id="40" name="Card4"/>
          <p:cNvSpPr/>
          <p:nvPr/>
        </p:nvSpPr>
        <p:spPr>
          <a:xfrm>
            <a:off x="6857280" y="1295400"/>
            <a:ext cx="1920000" cy="2400000"/>
          </a:xfrm>
          <a:prstGeom prst="rect">
            <a:avLst/>
          </a:prstGeom>
          <a:solidFill>
            <a:srgbClr val="0A2820"/>
          </a:solidFill>
          <a:ln w="19050"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1" name="Card4Top"/>
          <p:cNvSpPr/>
          <p:nvPr/>
        </p:nvSpPr>
        <p:spPr>
          <a:xfrm>
            <a:off x="6857280" y="1295400"/>
            <a:ext cx="1920000" cy="55000"/>
          </a:xfrm>
          <a:prstGeom prst="rect">
            <a:avLst/>
          </a:prstGeom>
          <a:solidFill>
            <a:srgbClr val="14B8A6"/>
          </a:solidFill>
          <a:ln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Card4Text"/>
          <p:cNvSpPr/>
          <p:nvPr/>
        </p:nvSpPr>
        <p:spPr>
          <a:xfrm>
            <a:off x="6903080" y="1380000"/>
            <a:ext cx="1828800" cy="221580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4B8A6"/>
                </a:solidFill>
                <a:latin typeface="Calibri" pitchFamily="34" charset="0"/>
              </a:rPr>
              <a:t>2030</a:t>
            </a:r>
          </a:p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</a:rPr>
              <a:t>The Window Is Fixed. The Clock Is Running.</a:t>
            </a:r>
          </a:p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</a:rPr>
              <a:t> </a:t>
            </a:r>
          </a:p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</a:rPr>
              <a:t>Organizations that build AI leadership capability now will lead. Those that wait will procure from those who did.</a:t>
            </a:r>
          </a:p>
        </p:txBody>
      </p:sp>
      <p:sp>
        <p:nvSpPr>
          <p:cNvPr id="99" name="Footer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</a:rPr>
              <a:t>www.aiadvantages.ai  ·  rehan@aiadvantages.ai  ·  +1 908-300-6745  ·  5 Cowboys Way, Suite 300, Frisco, </a:t>
            </a:r>
            <a:r>
              <a:rPr lang="en-US" sz="700" dirty="0" smtClean="0">
                <a:solidFill>
                  <a:srgbClr val="64748B"/>
                </a:solidFill>
                <a:latin typeface="Calibri" pitchFamily="34" charset="0"/>
              </a:rPr>
              <a:t>Texas Local partner Absolute Solutions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0" dirty="0">
                <a:solidFill>
                  <a:srgbClr val="14B8A6"/>
                </a:solidFill>
              </a:rPr>
              <a:t>EXECUTIVE PROGRAMS  —  2026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11480" y="347472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AI Education for Every Leadership Level</a:t>
            </a:r>
            <a:endParaRPr lang="en-US" sz="2800" dirty="0"/>
          </a:p>
        </p:txBody>
      </p:sp>
      <p:sp>
        <p:nvSpPr>
          <p:cNvPr id="56" name="Shape 3">
            <a:extLst>
              <a:ext uri="{FF2B5EF4-FFF2-40B4-BE49-F238E27FC236}">
                <a16:creationId xmlns="" xmlns:a16="http://schemas.microsoft.com/office/drawing/2014/main" id="{EBA0A24D-6603-98CA-E155-F64901F4A3E1}"/>
              </a:ext>
            </a:extLst>
          </p:cNvPr>
          <p:cNvSpPr/>
          <p:nvPr/>
        </p:nvSpPr>
        <p:spPr>
          <a:xfrm>
            <a:off x="411480" y="960120"/>
            <a:ext cx="4160520" cy="185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7" name="Shape 4">
            <a:extLst>
              <a:ext uri="{FF2B5EF4-FFF2-40B4-BE49-F238E27FC236}">
                <a16:creationId xmlns="" xmlns:a16="http://schemas.microsoft.com/office/drawing/2014/main" id="{6488669B-1AE6-43EE-CFAA-834BF80210F6}"/>
              </a:ext>
            </a:extLst>
          </p:cNvPr>
          <p:cNvSpPr/>
          <p:nvPr/>
        </p:nvSpPr>
        <p:spPr>
          <a:xfrm>
            <a:off x="548640" y="1051560"/>
            <a:ext cx="960120" cy="20116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">
            <a:extLst>
              <a:ext uri="{FF2B5EF4-FFF2-40B4-BE49-F238E27FC236}">
                <a16:creationId xmlns="" xmlns:a16="http://schemas.microsoft.com/office/drawing/2014/main" id="{CF0F05A1-B7EF-E3D8-B766-1A8DC6397C25}"/>
              </a:ext>
            </a:extLst>
          </p:cNvPr>
          <p:cNvSpPr/>
          <p:nvPr/>
        </p:nvSpPr>
        <p:spPr>
          <a:xfrm>
            <a:off x="548640" y="1051560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</a:t>
            </a:r>
            <a:endParaRPr lang="en-US" sz="700" dirty="0"/>
          </a:p>
        </p:txBody>
      </p:sp>
      <p:sp>
        <p:nvSpPr>
          <p:cNvPr id="59" name="Text 6">
            <a:extLst>
              <a:ext uri="{FF2B5EF4-FFF2-40B4-BE49-F238E27FC236}">
                <a16:creationId xmlns="" xmlns:a16="http://schemas.microsoft.com/office/drawing/2014/main" id="{E40CFD12-5B47-8FAE-27F7-E48945F46648}"/>
              </a:ext>
            </a:extLst>
          </p:cNvPr>
          <p:cNvSpPr/>
          <p:nvPr/>
        </p:nvSpPr>
        <p:spPr>
          <a:xfrm>
            <a:off x="548640" y="1280160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Strategy &amp; Innovation</a:t>
            </a:r>
            <a:endParaRPr lang="en-US" sz="1050" dirty="0"/>
          </a:p>
        </p:txBody>
      </p:sp>
      <p:sp>
        <p:nvSpPr>
          <p:cNvPr id="60" name="Text 7">
            <a:extLst>
              <a:ext uri="{FF2B5EF4-FFF2-40B4-BE49-F238E27FC236}">
                <a16:creationId xmlns="" xmlns:a16="http://schemas.microsoft.com/office/drawing/2014/main" id="{E819DE9F-924E-E7EF-B68F-2ED3B6578685}"/>
              </a:ext>
            </a:extLst>
          </p:cNvPr>
          <p:cNvSpPr/>
          <p:nvPr/>
        </p:nvSpPr>
        <p:spPr>
          <a:xfrm>
            <a:off x="548640" y="1554480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AI Impact Assessment &amp; Readiness</a:t>
            </a:r>
            <a:endParaRPr lang="en-US" sz="850" dirty="0"/>
          </a:p>
        </p:txBody>
      </p:sp>
      <p:sp>
        <p:nvSpPr>
          <p:cNvPr id="61" name="Text 8">
            <a:extLst>
              <a:ext uri="{FF2B5EF4-FFF2-40B4-BE49-F238E27FC236}">
                <a16:creationId xmlns="" xmlns:a16="http://schemas.microsoft.com/office/drawing/2014/main" id="{82081F9F-5D77-F3E8-022A-880A85F6666F}"/>
              </a:ext>
            </a:extLst>
          </p:cNvPr>
          <p:cNvSpPr/>
          <p:nvPr/>
        </p:nvSpPr>
        <p:spPr>
          <a:xfrm>
            <a:off x="548640" y="1773936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AI Strategy Development</a:t>
            </a:r>
            <a:endParaRPr lang="en-US" sz="850" dirty="0"/>
          </a:p>
        </p:txBody>
      </p:sp>
      <p:sp>
        <p:nvSpPr>
          <p:cNvPr id="62" name="Text 9">
            <a:extLst>
              <a:ext uri="{FF2B5EF4-FFF2-40B4-BE49-F238E27FC236}">
                <a16:creationId xmlns="" xmlns:a16="http://schemas.microsoft.com/office/drawing/2014/main" id="{E2DC5AC1-3683-7C85-4452-4084CB0DC360}"/>
              </a:ext>
            </a:extLst>
          </p:cNvPr>
          <p:cNvSpPr/>
          <p:nvPr/>
        </p:nvSpPr>
        <p:spPr>
          <a:xfrm>
            <a:off x="548640" y="1993392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Agentic AI Transformation Roadmap</a:t>
            </a:r>
            <a:endParaRPr lang="en-US" sz="850" dirty="0"/>
          </a:p>
        </p:txBody>
      </p:sp>
      <p:sp>
        <p:nvSpPr>
          <p:cNvPr id="63" name="Text 10">
            <a:extLst>
              <a:ext uri="{FF2B5EF4-FFF2-40B4-BE49-F238E27FC236}">
                <a16:creationId xmlns="" xmlns:a16="http://schemas.microsoft.com/office/drawing/2014/main" id="{C0CA4E7E-DA83-85CB-EAA4-9AAC90939A03}"/>
              </a:ext>
            </a:extLst>
          </p:cNvPr>
          <p:cNvSpPr/>
          <p:nvPr/>
        </p:nvSpPr>
        <p:spPr>
          <a:xfrm>
            <a:off x="548640" y="2212848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Data Strategy &amp; Governance Framework</a:t>
            </a:r>
            <a:endParaRPr lang="en-US" sz="850" dirty="0"/>
          </a:p>
        </p:txBody>
      </p:sp>
      <p:sp>
        <p:nvSpPr>
          <p:cNvPr id="64" name="Text 11">
            <a:extLst>
              <a:ext uri="{FF2B5EF4-FFF2-40B4-BE49-F238E27FC236}">
                <a16:creationId xmlns="" xmlns:a16="http://schemas.microsoft.com/office/drawing/2014/main" id="{FC66E27E-BEF8-DE7A-7B22-002DAE4F5338}"/>
              </a:ext>
            </a:extLst>
          </p:cNvPr>
          <p:cNvSpPr/>
          <p:nvPr/>
        </p:nvSpPr>
        <p:spPr>
          <a:xfrm>
            <a:off x="548640" y="2615420"/>
            <a:ext cx="3886200" cy="1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14B8A6"/>
                </a:solidFill>
                <a:latin typeface="Calibri" pitchFamily="34" charset="0"/>
              </a:rPr>
              <a:t>In-Person  ·  Remote  ·  1–3 Day Workshop</a:t>
            </a:r>
          </a:p>
        </p:txBody>
      </p:sp>
      <p:sp>
        <p:nvSpPr>
          <p:cNvPr id="65" name="Shape 12">
            <a:extLst>
              <a:ext uri="{FF2B5EF4-FFF2-40B4-BE49-F238E27FC236}">
                <a16:creationId xmlns="" xmlns:a16="http://schemas.microsoft.com/office/drawing/2014/main" id="{E40EF1EC-05A5-F0F8-8578-5018F854273E}"/>
              </a:ext>
            </a:extLst>
          </p:cNvPr>
          <p:cNvSpPr/>
          <p:nvPr/>
        </p:nvSpPr>
        <p:spPr>
          <a:xfrm>
            <a:off x="4800600" y="960120"/>
            <a:ext cx="4160520" cy="185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9240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13">
            <a:extLst>
              <a:ext uri="{FF2B5EF4-FFF2-40B4-BE49-F238E27FC236}">
                <a16:creationId xmlns="" xmlns:a16="http://schemas.microsoft.com/office/drawing/2014/main" id="{7FD7BE83-B2E9-16EE-EA1C-515B9F32392E}"/>
              </a:ext>
            </a:extLst>
          </p:cNvPr>
          <p:cNvSpPr/>
          <p:nvPr/>
        </p:nvSpPr>
        <p:spPr>
          <a:xfrm>
            <a:off x="4937760" y="1051560"/>
            <a:ext cx="960120" cy="201168"/>
          </a:xfrm>
          <a:prstGeom prst="rect">
            <a:avLst/>
          </a:prstGeom>
          <a:solidFill>
            <a:srgbClr val="92400E"/>
          </a:solidFill>
          <a:ln w="12700">
            <a:solidFill>
              <a:srgbClr val="9240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14">
            <a:extLst>
              <a:ext uri="{FF2B5EF4-FFF2-40B4-BE49-F238E27FC236}">
                <a16:creationId xmlns="" xmlns:a16="http://schemas.microsoft.com/office/drawing/2014/main" id="{B48345D5-166C-9F97-E975-E7ED5051C815}"/>
              </a:ext>
            </a:extLst>
          </p:cNvPr>
          <p:cNvSpPr/>
          <p:nvPr/>
        </p:nvSpPr>
        <p:spPr>
          <a:xfrm>
            <a:off x="4937760" y="1051560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C-SUITE</a:t>
            </a:r>
            <a:endParaRPr lang="en-US" sz="700" dirty="0"/>
          </a:p>
        </p:txBody>
      </p:sp>
      <p:sp>
        <p:nvSpPr>
          <p:cNvPr id="68" name="Text 15">
            <a:extLst>
              <a:ext uri="{FF2B5EF4-FFF2-40B4-BE49-F238E27FC236}">
                <a16:creationId xmlns="" xmlns:a16="http://schemas.microsoft.com/office/drawing/2014/main" id="{F71E62D1-26DF-9A53-302E-6F60394179C7}"/>
              </a:ext>
            </a:extLst>
          </p:cNvPr>
          <p:cNvSpPr/>
          <p:nvPr/>
        </p:nvSpPr>
        <p:spPr>
          <a:xfrm>
            <a:off x="4937760" y="1280160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C-Suite Executive Leadership</a:t>
            </a:r>
            <a:endParaRPr lang="en-US" sz="1050" dirty="0"/>
          </a:p>
        </p:txBody>
      </p:sp>
      <p:sp>
        <p:nvSpPr>
          <p:cNvPr id="69" name="Text 16">
            <a:extLst>
              <a:ext uri="{FF2B5EF4-FFF2-40B4-BE49-F238E27FC236}">
                <a16:creationId xmlns="" xmlns:a16="http://schemas.microsoft.com/office/drawing/2014/main" id="{7817543B-6DBD-3345-1C65-F4A42D10D809}"/>
              </a:ext>
            </a:extLst>
          </p:cNvPr>
          <p:cNvSpPr/>
          <p:nvPr/>
        </p:nvSpPr>
        <p:spPr>
          <a:xfrm>
            <a:off x="4937760" y="1554480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Chief AI Officer (CAIO) Program</a:t>
            </a:r>
            <a:endParaRPr lang="en-US" sz="850" dirty="0"/>
          </a:p>
        </p:txBody>
      </p:sp>
      <p:sp>
        <p:nvSpPr>
          <p:cNvPr id="70" name="Text 17">
            <a:extLst>
              <a:ext uri="{FF2B5EF4-FFF2-40B4-BE49-F238E27FC236}">
                <a16:creationId xmlns="" xmlns:a16="http://schemas.microsoft.com/office/drawing/2014/main" id="{495AB5E3-DC56-1E47-FC13-AD0B4D820C00}"/>
              </a:ext>
            </a:extLst>
          </p:cNvPr>
          <p:cNvSpPr/>
          <p:nvPr/>
        </p:nvSpPr>
        <p:spPr>
          <a:xfrm>
            <a:off x="4937760" y="1773936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Chief Data &amp; AI Officer (CDAIO)</a:t>
            </a:r>
            <a:endParaRPr lang="en-US" sz="850" dirty="0"/>
          </a:p>
        </p:txBody>
      </p:sp>
      <p:sp>
        <p:nvSpPr>
          <p:cNvPr id="71" name="Text 18">
            <a:extLst>
              <a:ext uri="{FF2B5EF4-FFF2-40B4-BE49-F238E27FC236}">
                <a16:creationId xmlns="" xmlns:a16="http://schemas.microsoft.com/office/drawing/2014/main" id="{8EFFB11C-0187-C417-E4BA-28BAED1E1463}"/>
              </a:ext>
            </a:extLst>
          </p:cNvPr>
          <p:cNvSpPr/>
          <p:nvPr/>
        </p:nvSpPr>
        <p:spPr>
          <a:xfrm>
            <a:off x="4937760" y="1993392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AI Governance &amp; Responsible AI</a:t>
            </a:r>
            <a:endParaRPr lang="en-US" sz="850" dirty="0"/>
          </a:p>
        </p:txBody>
      </p:sp>
      <p:sp>
        <p:nvSpPr>
          <p:cNvPr id="72" name="Text 19">
            <a:extLst>
              <a:ext uri="{FF2B5EF4-FFF2-40B4-BE49-F238E27FC236}">
                <a16:creationId xmlns="" xmlns:a16="http://schemas.microsoft.com/office/drawing/2014/main" id="{37FC9E4E-90DF-8E6A-6E4F-606E50F1995E}"/>
              </a:ext>
            </a:extLst>
          </p:cNvPr>
          <p:cNvSpPr/>
          <p:nvPr/>
        </p:nvSpPr>
        <p:spPr>
          <a:xfrm>
            <a:off x="4937760" y="2212848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ISO 42001 Certification Track</a:t>
            </a:r>
            <a:endParaRPr lang="en-US" sz="850" dirty="0"/>
          </a:p>
        </p:txBody>
      </p:sp>
      <p:sp>
        <p:nvSpPr>
          <p:cNvPr id="73" name="Text 20">
            <a:extLst>
              <a:ext uri="{FF2B5EF4-FFF2-40B4-BE49-F238E27FC236}">
                <a16:creationId xmlns="" xmlns:a16="http://schemas.microsoft.com/office/drawing/2014/main" id="{E421160B-AE88-24F5-E953-79007AD6F22A}"/>
              </a:ext>
            </a:extLst>
          </p:cNvPr>
          <p:cNvSpPr/>
          <p:nvPr/>
        </p:nvSpPr>
        <p:spPr>
          <a:xfrm>
            <a:off x="4937760" y="2615420"/>
            <a:ext cx="3886200" cy="1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14B8A6"/>
                </a:solidFill>
                <a:latin typeface="Calibri" pitchFamily="34" charset="0"/>
              </a:rPr>
              <a:t>In-Person  ·  Remote  ·  2–3 Day Workshop</a:t>
            </a:r>
          </a:p>
        </p:txBody>
      </p:sp>
      <p:sp>
        <p:nvSpPr>
          <p:cNvPr id="74" name="Shape 21">
            <a:extLst>
              <a:ext uri="{FF2B5EF4-FFF2-40B4-BE49-F238E27FC236}">
                <a16:creationId xmlns="" xmlns:a16="http://schemas.microsoft.com/office/drawing/2014/main" id="{8D6012AC-E1F5-CBEE-A798-ABEFB5015847}"/>
              </a:ext>
            </a:extLst>
          </p:cNvPr>
          <p:cNvSpPr/>
          <p:nvPr/>
        </p:nvSpPr>
        <p:spPr>
          <a:xfrm>
            <a:off x="411480" y="2770632"/>
            <a:ext cx="4160520" cy="185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Shape 22">
            <a:extLst>
              <a:ext uri="{FF2B5EF4-FFF2-40B4-BE49-F238E27FC236}">
                <a16:creationId xmlns="" xmlns:a16="http://schemas.microsoft.com/office/drawing/2014/main" id="{562D84EC-D24E-685D-621C-C7BC02DB94F0}"/>
              </a:ext>
            </a:extLst>
          </p:cNvPr>
          <p:cNvSpPr/>
          <p:nvPr/>
        </p:nvSpPr>
        <p:spPr>
          <a:xfrm>
            <a:off x="548640" y="2862072"/>
            <a:ext cx="960120" cy="20116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23">
            <a:extLst>
              <a:ext uri="{FF2B5EF4-FFF2-40B4-BE49-F238E27FC236}">
                <a16:creationId xmlns="" xmlns:a16="http://schemas.microsoft.com/office/drawing/2014/main" id="{AA99F407-47D3-0496-E707-5B5670BA0014}"/>
              </a:ext>
            </a:extLst>
          </p:cNvPr>
          <p:cNvSpPr/>
          <p:nvPr/>
        </p:nvSpPr>
        <p:spPr>
          <a:xfrm>
            <a:off x="548640" y="2862072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700" dirty="0"/>
          </a:p>
        </p:txBody>
      </p:sp>
      <p:sp>
        <p:nvSpPr>
          <p:cNvPr id="77" name="Text 24">
            <a:extLst>
              <a:ext uri="{FF2B5EF4-FFF2-40B4-BE49-F238E27FC236}">
                <a16:creationId xmlns="" xmlns:a16="http://schemas.microsoft.com/office/drawing/2014/main" id="{8E418E6A-C84C-F29E-8E4D-B8052B495F39}"/>
              </a:ext>
            </a:extLst>
          </p:cNvPr>
          <p:cNvSpPr/>
          <p:nvPr/>
        </p:nvSpPr>
        <p:spPr>
          <a:xfrm>
            <a:off x="548640" y="3090672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Governance &amp; Responsible AI</a:t>
            </a:r>
            <a:endParaRPr lang="en-US" sz="1050" dirty="0"/>
          </a:p>
        </p:txBody>
      </p:sp>
      <p:sp>
        <p:nvSpPr>
          <p:cNvPr id="78" name="Text 25">
            <a:extLst>
              <a:ext uri="{FF2B5EF4-FFF2-40B4-BE49-F238E27FC236}">
                <a16:creationId xmlns="" xmlns:a16="http://schemas.microsoft.com/office/drawing/2014/main" id="{D143FA17-A690-B152-B045-500315A440FA}"/>
              </a:ext>
            </a:extLst>
          </p:cNvPr>
          <p:cNvSpPr/>
          <p:nvPr/>
        </p:nvSpPr>
        <p:spPr>
          <a:xfrm>
            <a:off x="548640" y="3364992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Vision 2030 AI Governance Track</a:t>
            </a:r>
            <a:endParaRPr lang="en-US" sz="850" dirty="0"/>
          </a:p>
        </p:txBody>
      </p:sp>
      <p:sp>
        <p:nvSpPr>
          <p:cNvPr id="79" name="Text 26">
            <a:extLst>
              <a:ext uri="{FF2B5EF4-FFF2-40B4-BE49-F238E27FC236}">
                <a16:creationId xmlns="" xmlns:a16="http://schemas.microsoft.com/office/drawing/2014/main" id="{1E8AB826-2286-200B-98B5-A718E7CDD034}"/>
              </a:ext>
            </a:extLst>
          </p:cNvPr>
          <p:cNvSpPr/>
          <p:nvPr/>
        </p:nvSpPr>
        <p:spPr>
          <a:xfrm>
            <a:off x="548640" y="3584448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Agentic AI Risk &amp; Oversight</a:t>
            </a:r>
            <a:endParaRPr lang="en-US" sz="850" dirty="0"/>
          </a:p>
        </p:txBody>
      </p:sp>
      <p:sp>
        <p:nvSpPr>
          <p:cNvPr id="80" name="Text 27">
            <a:extLst>
              <a:ext uri="{FF2B5EF4-FFF2-40B4-BE49-F238E27FC236}">
                <a16:creationId xmlns="" xmlns:a16="http://schemas.microsoft.com/office/drawing/2014/main" id="{0B29B63E-BE2D-F8E8-09C0-B043243BB53C}"/>
              </a:ext>
            </a:extLst>
          </p:cNvPr>
          <p:cNvSpPr/>
          <p:nvPr/>
        </p:nvSpPr>
        <p:spPr>
          <a:xfrm>
            <a:off x="548640" y="3759660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ISO 42001 &amp; ISO 27001 Alignment</a:t>
            </a:r>
            <a:endParaRPr lang="en-US" sz="850" dirty="0"/>
          </a:p>
        </p:txBody>
      </p:sp>
      <p:sp>
        <p:nvSpPr>
          <p:cNvPr id="81" name="Text 28">
            <a:extLst>
              <a:ext uri="{FF2B5EF4-FFF2-40B4-BE49-F238E27FC236}">
                <a16:creationId xmlns="" xmlns:a16="http://schemas.microsoft.com/office/drawing/2014/main" id="{D1494310-62FA-2A5F-6E38-5FE8D69A5CE5}"/>
              </a:ext>
            </a:extLst>
          </p:cNvPr>
          <p:cNvSpPr/>
          <p:nvPr/>
        </p:nvSpPr>
        <p:spPr>
          <a:xfrm>
            <a:off x="548640" y="4023360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SDAIA &amp; National AI Strategy Alignment</a:t>
            </a:r>
            <a:endParaRPr lang="en-US" sz="850" dirty="0"/>
          </a:p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AI Ethics &amp; Societal Trust</a:t>
            </a:r>
            <a:endParaRPr lang="en-US" sz="850" dirty="0"/>
          </a:p>
        </p:txBody>
      </p:sp>
      <p:sp>
        <p:nvSpPr>
          <p:cNvPr id="82" name="Text 29">
            <a:extLst>
              <a:ext uri="{FF2B5EF4-FFF2-40B4-BE49-F238E27FC236}">
                <a16:creationId xmlns="" xmlns:a16="http://schemas.microsoft.com/office/drawing/2014/main" id="{2B48FF39-D279-A65D-D59A-18B89B11EF7B}"/>
              </a:ext>
            </a:extLst>
          </p:cNvPr>
          <p:cNvSpPr/>
          <p:nvPr/>
        </p:nvSpPr>
        <p:spPr>
          <a:xfrm>
            <a:off x="548640" y="4450000"/>
            <a:ext cx="3886200" cy="1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14B8A6"/>
                </a:solidFill>
                <a:latin typeface="Calibri" pitchFamily="34" charset="0"/>
              </a:rPr>
              <a:t>In-Person  ·  Remote  ·  Virtual</a:t>
            </a:r>
          </a:p>
        </p:txBody>
      </p:sp>
      <p:sp>
        <p:nvSpPr>
          <p:cNvPr id="83" name="Shape 30">
            <a:extLst>
              <a:ext uri="{FF2B5EF4-FFF2-40B4-BE49-F238E27FC236}">
                <a16:creationId xmlns="" xmlns:a16="http://schemas.microsoft.com/office/drawing/2014/main" id="{B457FF11-4D3C-90B8-7FB5-4955D2A8D091}"/>
              </a:ext>
            </a:extLst>
          </p:cNvPr>
          <p:cNvSpPr/>
          <p:nvPr/>
        </p:nvSpPr>
        <p:spPr>
          <a:xfrm>
            <a:off x="4800600" y="2770632"/>
            <a:ext cx="4160520" cy="185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9240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Shape 31">
            <a:extLst>
              <a:ext uri="{FF2B5EF4-FFF2-40B4-BE49-F238E27FC236}">
                <a16:creationId xmlns="" xmlns:a16="http://schemas.microsoft.com/office/drawing/2014/main" id="{7B226205-D014-7FA5-6CBC-93BE77722865}"/>
              </a:ext>
            </a:extLst>
          </p:cNvPr>
          <p:cNvSpPr/>
          <p:nvPr/>
        </p:nvSpPr>
        <p:spPr>
          <a:xfrm>
            <a:off x="4937760" y="2862072"/>
            <a:ext cx="960120" cy="201168"/>
          </a:xfrm>
          <a:prstGeom prst="rect">
            <a:avLst/>
          </a:prstGeom>
          <a:solidFill>
            <a:srgbClr val="92400E"/>
          </a:solidFill>
          <a:ln w="12700">
            <a:solidFill>
              <a:srgbClr val="9240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32">
            <a:extLst>
              <a:ext uri="{FF2B5EF4-FFF2-40B4-BE49-F238E27FC236}">
                <a16:creationId xmlns="" xmlns:a16="http://schemas.microsoft.com/office/drawing/2014/main" id="{6104BB59-FED8-E4F8-442E-98BBA5EE4206}"/>
              </a:ext>
            </a:extLst>
          </p:cNvPr>
          <p:cNvSpPr/>
          <p:nvPr/>
        </p:nvSpPr>
        <p:spPr>
          <a:xfrm>
            <a:off x="4937760" y="2862072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</a:t>
            </a:r>
            <a:endParaRPr lang="en-US" sz="700" dirty="0"/>
          </a:p>
        </p:txBody>
      </p:sp>
      <p:sp>
        <p:nvSpPr>
          <p:cNvPr id="86" name="Text 33">
            <a:extLst>
              <a:ext uri="{FF2B5EF4-FFF2-40B4-BE49-F238E27FC236}">
                <a16:creationId xmlns="" xmlns:a16="http://schemas.microsoft.com/office/drawing/2014/main" id="{A1721444-6649-34BE-B248-978AECF5EF95}"/>
              </a:ext>
            </a:extLst>
          </p:cNvPr>
          <p:cNvSpPr/>
          <p:nvPr/>
        </p:nvSpPr>
        <p:spPr>
          <a:xfrm>
            <a:off x="4937760" y="3090672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Leadership</a:t>
            </a:r>
            <a:endParaRPr lang="en-US" sz="1050" dirty="0"/>
          </a:p>
        </p:txBody>
      </p:sp>
      <p:sp>
        <p:nvSpPr>
          <p:cNvPr id="87" name="Text 34">
            <a:extLst>
              <a:ext uri="{FF2B5EF4-FFF2-40B4-BE49-F238E27FC236}">
                <a16:creationId xmlns="" xmlns:a16="http://schemas.microsoft.com/office/drawing/2014/main" id="{A1E766EC-7311-709E-B9E0-5BFFE87C0A7A}"/>
              </a:ext>
            </a:extLst>
          </p:cNvPr>
          <p:cNvSpPr/>
          <p:nvPr/>
        </p:nvSpPr>
        <p:spPr>
          <a:xfrm>
            <a:off x="4937760" y="3364992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Mastering Generative AI &amp; LLMs</a:t>
            </a:r>
            <a:endParaRPr lang="en-US" sz="850" dirty="0"/>
          </a:p>
        </p:txBody>
      </p:sp>
      <p:sp>
        <p:nvSpPr>
          <p:cNvPr id="88" name="Text 35">
            <a:extLst>
              <a:ext uri="{FF2B5EF4-FFF2-40B4-BE49-F238E27FC236}">
                <a16:creationId xmlns="" xmlns:a16="http://schemas.microsoft.com/office/drawing/2014/main" id="{EBE59667-4E75-661D-2851-260752AB57BC}"/>
              </a:ext>
            </a:extLst>
          </p:cNvPr>
          <p:cNvSpPr/>
          <p:nvPr/>
        </p:nvSpPr>
        <p:spPr>
          <a:xfrm>
            <a:off x="4937760" y="3584448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Agentic AI Systems &amp; Workflows</a:t>
            </a:r>
            <a:endParaRPr lang="en-US" sz="850" dirty="0"/>
          </a:p>
        </p:txBody>
      </p:sp>
      <p:sp>
        <p:nvSpPr>
          <p:cNvPr id="89" name="Text 36">
            <a:extLst>
              <a:ext uri="{FF2B5EF4-FFF2-40B4-BE49-F238E27FC236}">
                <a16:creationId xmlns="" xmlns:a16="http://schemas.microsoft.com/office/drawing/2014/main" id="{BF7293A0-A853-A9EC-6051-CA7E743CA012}"/>
              </a:ext>
            </a:extLst>
          </p:cNvPr>
          <p:cNvSpPr/>
          <p:nvPr/>
        </p:nvSpPr>
        <p:spPr>
          <a:xfrm>
            <a:off x="4937760" y="3803904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AI Product Management</a:t>
            </a:r>
            <a:endParaRPr lang="en-US" sz="850" dirty="0"/>
          </a:p>
        </p:txBody>
      </p:sp>
      <p:sp>
        <p:nvSpPr>
          <p:cNvPr id="90" name="Text 37">
            <a:extLst>
              <a:ext uri="{FF2B5EF4-FFF2-40B4-BE49-F238E27FC236}">
                <a16:creationId xmlns="" xmlns:a16="http://schemas.microsoft.com/office/drawing/2014/main" id="{57E66435-BFAA-6EB0-EC44-90BDEFBA8F19}"/>
              </a:ext>
            </a:extLst>
          </p:cNvPr>
          <p:cNvSpPr/>
          <p:nvPr/>
        </p:nvSpPr>
        <p:spPr>
          <a:xfrm>
            <a:off x="4937760" y="4023360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Building &amp; Deploying Scalable AI Products</a:t>
            </a:r>
            <a:endParaRPr lang="en-US" sz="850" dirty="0"/>
          </a:p>
        </p:txBody>
      </p:sp>
      <p:sp>
        <p:nvSpPr>
          <p:cNvPr id="91" name="Text 38">
            <a:extLst>
              <a:ext uri="{FF2B5EF4-FFF2-40B4-BE49-F238E27FC236}">
                <a16:creationId xmlns="" xmlns:a16="http://schemas.microsoft.com/office/drawing/2014/main" id="{81051C7D-C0D3-5A2F-ED1B-E6A3C6423856}"/>
              </a:ext>
            </a:extLst>
          </p:cNvPr>
          <p:cNvSpPr/>
          <p:nvPr/>
        </p:nvSpPr>
        <p:spPr>
          <a:xfrm>
            <a:off x="4937760" y="4450000"/>
            <a:ext cx="3886200" cy="1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14B8A6"/>
                </a:solidFill>
                <a:latin typeface="Calibri" pitchFamily="34" charset="0"/>
              </a:rPr>
              <a:t>In-Person  ·  Remote  ·  Virtual</a:t>
            </a:r>
          </a:p>
        </p:txBody>
      </p:sp>
      <p:sp>
        <p:nvSpPr>
          <p:cNvPr id="92" name="Shape 39">
            <a:extLst>
              <a:ext uri="{FF2B5EF4-FFF2-40B4-BE49-F238E27FC236}">
                <a16:creationId xmlns="" xmlns:a16="http://schemas.microsoft.com/office/drawing/2014/main" id="{14E5D9B5-2FD6-A30E-B05E-4173B76C8861}"/>
              </a:ext>
            </a:extLst>
          </p:cNvPr>
          <p:cNvSpPr/>
          <p:nvPr/>
        </p:nvSpPr>
        <p:spPr>
          <a:xfrm>
            <a:off x="411480" y="4636008"/>
            <a:ext cx="8321040" cy="164592"/>
          </a:xfrm>
          <a:prstGeom prst="rect">
            <a:avLst/>
          </a:prstGeom>
          <a:solidFill>
            <a:srgbClr val="0D1B2A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40">
            <a:extLst>
              <a:ext uri="{FF2B5EF4-FFF2-40B4-BE49-F238E27FC236}">
                <a16:creationId xmlns="" xmlns:a16="http://schemas.microsoft.com/office/drawing/2014/main" id="{176C2947-CD7E-D26E-6D4D-418FF12B149E}"/>
              </a:ext>
            </a:extLst>
          </p:cNvPr>
          <p:cNvSpPr/>
          <p:nvPr/>
        </p:nvSpPr>
        <p:spPr>
          <a:xfrm>
            <a:off x="411480" y="4636008"/>
            <a:ext cx="8321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  |  ISO 42001 &amp; ISO 27001 Lead Auditor  ·  AI Management Systems  ·  Integrated Audit Readiness  ·  KSA-aligned</a:t>
            </a:r>
            <a:endParaRPr lang="en-US" sz="750" dirty="0"/>
          </a:p>
        </p:txBody>
      </p:sp>
      <p:sp>
        <p:nvSpPr>
          <p:cNvPr id="999" name="Text Footer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</a:rPr>
              <a:t>www.aiadvantages.ai  ·  rehan@aiadvantages.ai  ·  +1 908-300-6745  ·  5 Cowboys Way, Suite 300, Frisco, Texas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onetization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  <a:ln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Label"/>
          <p:cNvSpPr/>
          <p:nvPr/>
        </p:nvSpPr>
        <p:spPr>
          <a:xfrm>
            <a:off x="411480" y="100000"/>
            <a:ext cx="8229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spc="400" dirty="0">
                <a:solidFill>
                  <a:srgbClr val="14B8A6"/>
                </a:solidFill>
                <a:latin typeface="Calibri" pitchFamily="34" charset="0"/>
              </a:rPr>
              <a:t>INVESTMENT PACKAGES  —  KSA 2026</a:t>
            </a:r>
          </a:p>
        </p:txBody>
      </p:sp>
      <p:sp>
        <p:nvSpPr>
          <p:cNvPr id="4" name="Heading"/>
          <p:cNvSpPr/>
          <p:nvPr/>
        </p:nvSpPr>
        <p:spPr>
          <a:xfrm>
            <a:off x="411480" y="275000"/>
            <a:ext cx="580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</a:rPr>
              <a:t>Choose the Right Engagement Model</a:t>
            </a:r>
          </a:p>
        </p:txBody>
      </p:sp>
      <p:sp>
        <p:nvSpPr>
          <p:cNvPr id="10" name="P1Bg"/>
          <p:cNvSpPr/>
          <p:nvPr/>
        </p:nvSpPr>
        <p:spPr>
          <a:xfrm>
            <a:off x="228600" y="780000"/>
            <a:ext cx="2900000" cy="190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P1Top"/>
          <p:cNvSpPr/>
          <p:nvPr/>
        </p:nvSpPr>
        <p:spPr>
          <a:xfrm>
            <a:off x="228600" y="780000"/>
            <a:ext cx="2900000" cy="55000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P1Content"/>
          <p:cNvSpPr/>
          <p:nvPr/>
        </p:nvSpPr>
        <p:spPr>
          <a:xfrm>
            <a:off x="320000" y="850000"/>
            <a:ext cx="2720000" cy="179000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</a:rPr>
              <a:t>Executive Workshop</a:t>
            </a:r>
          </a:p>
          <a:p>
            <a:pPr marL="0" indent="0">
              <a:buNone/>
            </a:pPr>
            <a:r>
              <a:rPr lang="en-US" sz="850" dirty="0">
                <a:solidFill>
                  <a:srgbClr val="14B8A6"/>
                </a:solidFill>
                <a:latin typeface="Calibri" pitchFamily="34" charset="0"/>
              </a:rPr>
              <a:t>1–3 Days  ·  C-Suite  ·  In-Person or Remote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0D1B2A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AI Strategy for Leaders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Agentic AI Briefing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Vision 2030 Alignment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Arabic Available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0D1B2A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000" b="1" dirty="0">
                <a:solidFill>
                  <a:srgbClr val="14B8A6"/>
                </a:solidFill>
                <a:latin typeface="Calibri" pitchFamily="34" charset="0"/>
              </a:rPr>
              <a:t>From $15,000</a:t>
            </a:r>
          </a:p>
          <a:p>
            <a:pPr marL="0" indent="0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</a:rPr>
              <a:t>per cohort</a:t>
            </a:r>
          </a:p>
        </p:txBody>
      </p:sp>
      <p:sp>
        <p:nvSpPr>
          <p:cNvPr id="20" name="P2Bg"/>
          <p:cNvSpPr/>
          <p:nvPr/>
        </p:nvSpPr>
        <p:spPr>
          <a:xfrm>
            <a:off x="3220000" y="780000"/>
            <a:ext cx="2900000" cy="190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P2Top"/>
          <p:cNvSpPr/>
          <p:nvPr/>
        </p:nvSpPr>
        <p:spPr>
          <a:xfrm>
            <a:off x="3220000" y="780000"/>
            <a:ext cx="2900000" cy="55000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P2Content"/>
          <p:cNvSpPr/>
          <p:nvPr/>
        </p:nvSpPr>
        <p:spPr>
          <a:xfrm>
            <a:off x="3311400" y="850000"/>
            <a:ext cx="2720000" cy="179000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</a:rPr>
              <a:t>AI Readiness Assessment</a:t>
            </a:r>
          </a:p>
          <a:p>
            <a:pPr marL="0" indent="0">
              <a:buNone/>
            </a:pPr>
            <a:r>
              <a:rPr lang="en-US" sz="850" dirty="0">
                <a:solidFill>
                  <a:srgbClr val="14B8A6"/>
                </a:solidFill>
                <a:latin typeface="Calibri" pitchFamily="34" charset="0"/>
              </a:rPr>
              <a:t>Standalone  ·  2–4 Weeks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0D1B2A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220+ Maturity Indicators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8 Dimensions Scored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KSA Peer Benchmarking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SDAIA-Framework Aligned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0D1B2A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000" b="1" dirty="0">
                <a:solidFill>
                  <a:srgbClr val="14B8A6"/>
                </a:solidFill>
                <a:latin typeface="Calibri" pitchFamily="34" charset="0"/>
              </a:rPr>
              <a:t>From $25,000</a:t>
            </a:r>
          </a:p>
          <a:p>
            <a:pPr marL="0" indent="0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</a:rPr>
              <a:t>per organization</a:t>
            </a:r>
          </a:p>
        </p:txBody>
      </p:sp>
      <p:sp>
        <p:nvSpPr>
          <p:cNvPr id="30" name="P3Bg"/>
          <p:cNvSpPr/>
          <p:nvPr/>
        </p:nvSpPr>
        <p:spPr>
          <a:xfrm>
            <a:off x="228600" y="2760000"/>
            <a:ext cx="2900000" cy="190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P3Top"/>
          <p:cNvSpPr/>
          <p:nvPr/>
        </p:nvSpPr>
        <p:spPr>
          <a:xfrm>
            <a:off x="228600" y="2760000"/>
            <a:ext cx="2900000" cy="55000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" name="P3Content"/>
          <p:cNvSpPr/>
          <p:nvPr/>
        </p:nvSpPr>
        <p:spPr>
          <a:xfrm>
            <a:off x="320000" y="2830000"/>
            <a:ext cx="2720000" cy="179000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</a:rPr>
              <a:t>Certification Program</a:t>
            </a:r>
          </a:p>
          <a:p>
            <a:pPr marL="0" indent="0">
              <a:buNone/>
            </a:pPr>
            <a:r>
              <a:rPr lang="en-US" sz="850" dirty="0">
                <a:solidFill>
                  <a:srgbClr val="14B8A6"/>
                </a:solidFill>
                <a:latin typeface="Calibri" pitchFamily="34" charset="0"/>
              </a:rPr>
              <a:t>ISO 42001  ·  CAIO Track  ·  3–6 Months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0D1B2A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ISO 42001 Lead Auditor Prep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CAIO Executive Credential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AI Governance Frameworks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SDAIA Regulation Aligned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0D1B2A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000" b="1" dirty="0">
                <a:solidFill>
                  <a:srgbClr val="14B8A6"/>
                </a:solidFill>
                <a:latin typeface="Calibri" pitchFamily="34" charset="0"/>
              </a:rPr>
              <a:t>From $35,000</a:t>
            </a:r>
          </a:p>
          <a:p>
            <a:pPr marL="0" indent="0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</a:rPr>
              <a:t>per cohort</a:t>
            </a:r>
          </a:p>
        </p:txBody>
      </p:sp>
      <p:sp>
        <p:nvSpPr>
          <p:cNvPr id="40" name="P4Bg"/>
          <p:cNvSpPr/>
          <p:nvPr/>
        </p:nvSpPr>
        <p:spPr>
          <a:xfrm>
            <a:off x="3220000" y="2760000"/>
            <a:ext cx="2900000" cy="190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1" name="P4Top"/>
          <p:cNvSpPr/>
          <p:nvPr/>
        </p:nvSpPr>
        <p:spPr>
          <a:xfrm>
            <a:off x="3220000" y="2760000"/>
            <a:ext cx="2900000" cy="55000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P4Content"/>
          <p:cNvSpPr/>
          <p:nvPr/>
        </p:nvSpPr>
        <p:spPr>
          <a:xfrm>
            <a:off x="3311400" y="2830000"/>
            <a:ext cx="2720000" cy="179000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</a:rPr>
              <a:t>Enterprise Retainer</a:t>
            </a:r>
          </a:p>
          <a:p>
            <a:pPr marL="0" indent="0">
              <a:buNone/>
            </a:pPr>
            <a:r>
              <a:rPr lang="en-US" sz="850" dirty="0">
                <a:solidFill>
                  <a:srgbClr val="14B8A6"/>
                </a:solidFill>
                <a:latin typeface="Calibri" pitchFamily="34" charset="0"/>
              </a:rPr>
              <a:t>Ongoing Advisory  ·  12 Months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0D1B2A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Dedicated AI Advisory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Quarterly Executive Workshops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AI Governance Reviews</a:t>
            </a:r>
          </a:p>
          <a:p>
            <a:pPr marL="0" indent="0">
              <a:buNone/>
            </a:pPr>
            <a:r>
              <a:rPr lang="en-US" sz="870" dirty="0">
                <a:solidFill>
                  <a:srgbClr val="CBD5E1"/>
                </a:solidFill>
                <a:latin typeface="Calibri" pitchFamily="34" charset="0"/>
              </a:rPr>
              <a:t>✓  Priority In-Kingdom Access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0D1B2A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000" b="1" dirty="0">
                <a:solidFill>
                  <a:srgbClr val="14B8A6"/>
                </a:solidFill>
                <a:latin typeface="Calibri" pitchFamily="34" charset="0"/>
              </a:rPr>
              <a:t>From $120,000</a:t>
            </a:r>
          </a:p>
          <a:p>
            <a:pPr marL="0" indent="0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</a:rPr>
              <a:t>per year</a:t>
            </a:r>
          </a:p>
        </p:txBody>
      </p:sp>
      <p:sp>
        <p:nvSpPr>
          <p:cNvPr id="50" name="P5Bg"/>
          <p:cNvSpPr/>
          <p:nvPr/>
        </p:nvSpPr>
        <p:spPr>
          <a:xfrm>
            <a:off x="6210000" y="780000"/>
            <a:ext cx="2706000" cy="3880000"/>
          </a:xfrm>
          <a:prstGeom prst="rect">
            <a:avLst/>
          </a:prstGeom>
          <a:solidFill>
            <a:srgbClr val="0A2820"/>
          </a:solidFill>
          <a:ln w="31750"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" name="P5Badge"/>
          <p:cNvSpPr/>
          <p:nvPr/>
        </p:nvSpPr>
        <p:spPr>
          <a:xfrm>
            <a:off x="6210000" y="780000"/>
            <a:ext cx="2706000" cy="210000"/>
          </a:xfrm>
          <a:prstGeom prst="rect">
            <a:avLst/>
          </a:prstGeom>
          <a:solidFill>
            <a:srgbClr val="14B8A6"/>
          </a:solidFill>
          <a:ln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2" name="P5BadgeText"/>
          <p:cNvSpPr/>
          <p:nvPr/>
        </p:nvSpPr>
        <p:spPr>
          <a:xfrm>
            <a:off x="6210000" y="780000"/>
            <a:ext cx="27060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80C12"/>
                </a:solidFill>
                <a:latin typeface="Calibri" pitchFamily="34" charset="0"/>
              </a:rPr>
              <a:t>★  BESPOKE  ★</a:t>
            </a:r>
          </a:p>
        </p:txBody>
      </p:sp>
      <p:sp>
        <p:nvSpPr>
          <p:cNvPr id="53" name="P5Content"/>
          <p:cNvSpPr/>
          <p:nvPr/>
        </p:nvSpPr>
        <p:spPr>
          <a:xfrm>
            <a:off x="6310000" y="1010000"/>
            <a:ext cx="2510000" cy="360000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</a:rPr>
              <a:t>All-in KSA Program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14B8A6"/>
                </a:solidFill>
                <a:latin typeface="Calibri" pitchFamily="34" charset="0"/>
              </a:rPr>
              <a:t>Custom  ·  End-to-End</a:t>
            </a:r>
          </a:p>
          <a:p>
            <a:pPr marL="0" indent="0">
              <a:buNone/>
            </a:pPr>
            <a:r>
              <a:rPr lang="en-US" sz="800" dirty="0">
                <a:solidFill>
                  <a:srgbClr val="0A282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</a:rPr>
              <a:t>Everything included:</a:t>
            </a:r>
          </a:p>
          <a:p>
            <a:pPr marL="0" indent="0">
              <a:buNone/>
            </a:pPr>
            <a:r>
              <a:rPr lang="en-US" sz="800" dirty="0">
                <a:solidFill>
                  <a:srgbClr val="0A282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</a:rPr>
              <a:t>✓  AI Readiness Assessment</a:t>
            </a:r>
          </a:p>
          <a:p>
            <a:pPr marL="0" indent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</a:rPr>
              <a:t>✓  AI Strategy Development</a:t>
            </a:r>
          </a:p>
          <a:p>
            <a:pPr marL="0" indent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</a:rPr>
              <a:t>✓  Executive + Staff Training</a:t>
            </a:r>
          </a:p>
          <a:p>
            <a:pPr marL="0" indent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</a:rPr>
              <a:t>✓  ISO 42001 Certification</a:t>
            </a:r>
          </a:p>
          <a:p>
            <a:pPr marL="0" indent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</a:rPr>
              <a:t>✓  Ongoing Retainer</a:t>
            </a:r>
          </a:p>
          <a:p>
            <a:pPr marL="0" indent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</a:rPr>
              <a:t>✓  Arabic + In-Kingdom Delivery</a:t>
            </a:r>
          </a:p>
          <a:p>
            <a:pPr marL="0" indent="0">
              <a:buNone/>
            </a:pPr>
            <a:r>
              <a:rPr lang="en-US" sz="800" dirty="0">
                <a:solidFill>
                  <a:srgbClr val="0A282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700" dirty="0">
                <a:solidFill>
                  <a:srgbClr val="14B8A6"/>
                </a:solidFill>
              </a:rPr>
              <a:t>──────────────────────</a:t>
            </a:r>
          </a:p>
          <a:p>
            <a:pPr marL="0" indent="0">
              <a:buNone/>
            </a:pPr>
            <a:r>
              <a:rPr lang="en-US" sz="800" dirty="0">
                <a:solidFill>
                  <a:srgbClr val="0A282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14B8A6"/>
                </a:solidFill>
                <a:latin typeface="Calibri" pitchFamily="34" charset="0"/>
              </a:rPr>
              <a:t>Custom Investment</a:t>
            </a:r>
          </a:p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</a:rPr>
              <a:t>Contact us to scope your program</a:t>
            </a:r>
          </a:p>
        </p:txBody>
      </p:sp>
      <p:sp>
        <p:nvSpPr>
          <p:cNvPr id="60" name="TaglineBg"/>
          <p:cNvSpPr/>
          <p:nvPr/>
        </p:nvSpPr>
        <p:spPr>
          <a:xfrm>
            <a:off x="228600" y="4740000"/>
            <a:ext cx="8686800" cy="220000"/>
          </a:xfrm>
          <a:prstGeom prst="rect">
            <a:avLst/>
          </a:prstGeom>
          <a:solidFill>
            <a:srgbClr val="0D1B2A"/>
          </a:solidFill>
          <a:ln w="12700"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TaglineText"/>
          <p:cNvSpPr/>
          <p:nvPr/>
        </p:nvSpPr>
        <p:spPr>
          <a:xfrm>
            <a:off x="228600" y="4740000"/>
            <a:ext cx="8686800" cy="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</a:rPr>
              <a:t>All packages include Arabic delivery  ·  In-Kingdom availability  ·  SDAIA-aligned content  ·  Customized for your organization</a:t>
            </a:r>
          </a:p>
        </p:txBody>
      </p:sp>
      <p:sp>
        <p:nvSpPr>
          <p:cNvPr id="99" name="Footer"/>
          <p:cNvSpPr/>
          <p:nvPr/>
        </p:nvSpPr>
        <p:spPr>
          <a:xfrm>
            <a:off x="0" y="4966485"/>
            <a:ext cx="9144000" cy="1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</a:rPr>
              <a:t>www.aiadvantages.ai  ·  rehan@aiadvantages.ai  ·  +1 908-300-6745  ·  5 Cowboys Way, Suite 300, Frisco, </a:t>
            </a:r>
            <a:r>
              <a:rPr lang="en-US" sz="700" dirty="0" smtClean="0">
                <a:solidFill>
                  <a:srgbClr val="64748B"/>
                </a:solidFill>
                <a:latin typeface="Calibri" pitchFamily="34" charset="0"/>
              </a:rPr>
              <a:t>Texas local partner Absolute Solutions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0" cap="none" spc="40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AI READINESS ASSESSMENT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292608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Know Where You Stand.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11480" y="658368"/>
            <a:ext cx="8321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Invest.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1078992"/>
            <a:ext cx="1572768" cy="158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1078992"/>
            <a:ext cx="1572768" cy="5029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274320" y="1170432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274320" y="1426464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◉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20040" y="1847088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ASSESS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20040" y="2121408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Current State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11480" y="2450592"/>
            <a:ext cx="1298448" cy="10973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74320" y="2724076"/>
            <a:ext cx="1572768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Framework &amp; Approach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Culture &amp; Leadership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847088" y="2171700"/>
            <a:ext cx="90526" cy="7315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856232" y="2098548"/>
            <a:ext cx="1645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011680" y="1078992"/>
            <a:ext cx="1572768" cy="158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011680" y="1078992"/>
            <a:ext cx="1572768" cy="5029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011680" y="1170432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011680" y="1426464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◎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057400" y="1847088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DIAGNOSE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057400" y="2121408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Gap Analysis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2148840" y="2450592"/>
            <a:ext cx="1298448" cy="10973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011680" y="2724076"/>
            <a:ext cx="1572768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Metrics &amp; KPIs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 &amp; Skills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584448" y="2171700"/>
            <a:ext cx="90526" cy="7315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593592" y="2098548"/>
            <a:ext cx="1645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749040" y="1078992"/>
            <a:ext cx="1572768" cy="158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3749040" y="1078992"/>
            <a:ext cx="1572768" cy="5029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3749040" y="1170432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749040" y="1426464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◈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3794760" y="1847088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BENCHMARK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794760" y="2121408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KSA Peer Compare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886200" y="2450592"/>
            <a:ext cx="1298448" cy="10973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3749040" y="2724076"/>
            <a:ext cx="1572768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&amp; Integration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&amp; Quality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321808" y="2171700"/>
            <a:ext cx="90526" cy="7315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5330952" y="2098548"/>
            <a:ext cx="1645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5486400" y="1078992"/>
            <a:ext cx="1572768" cy="158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5486400" y="1078992"/>
            <a:ext cx="1572768" cy="5029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5486400" y="1170432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5486400" y="1426464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◆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5532120" y="1847088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5532120" y="2121408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Prioritize Paths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5623560" y="2450592"/>
            <a:ext cx="1298448" cy="10973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5486400" y="2724076"/>
            <a:ext cx="1572768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Data Readiness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&amp; Operations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059168" y="2171700"/>
            <a:ext cx="90526" cy="7315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7068312" y="2098548"/>
            <a:ext cx="1645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7223760" y="1078992"/>
            <a:ext cx="1572768" cy="1580000"/>
          </a:xfrm>
          <a:prstGeom prst="rect">
            <a:avLst/>
          </a:prstGeom>
          <a:solidFill>
            <a:srgbClr val="0A2820"/>
          </a:solidFill>
          <a:ln w="25400">
            <a:solidFill>
              <a:srgbClr val="14B8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7223760" y="1078992"/>
            <a:ext cx="1572768" cy="5029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7223760" y="1170432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7223760" y="1426464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✦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7269480" y="1847088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DELIVER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7269480" y="2121408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AI Readiness Report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7360920" y="2450592"/>
            <a:ext cx="1298448" cy="10973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7223760" y="2724076"/>
            <a:ext cx="1572768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220+ indicators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Customized for your org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274320" y="3008152"/>
            <a:ext cx="8595360" cy="74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14B8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274320" y="3008152"/>
            <a:ext cx="8595360" cy="5029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457200" y="3008152"/>
            <a:ext cx="8321040" cy="7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14B8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DELIVERABLE:  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AI Readiness Report — gap analysis, benchmark comparisons against KSA sector peers, target maturity levels per dimension, and a prioritized implementation roadmap. Customized for your organization.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0" y="4825373"/>
            <a:ext cx="9144000" cy="324612"/>
          </a:xfrm>
          <a:prstGeom prst="rect">
            <a:avLst/>
          </a:prstGeom>
          <a:solidFill>
            <a:srgbClr val="040810"/>
          </a:solidFill>
          <a:ln w="12700">
            <a:solidFill>
              <a:srgbClr val="04081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www.aiadvantages.ai  ·  rehan@aiadvantages.ai  ·  +1 908-300-6745  ·  5 Cowboys Way, Suite 300, Frisco, </a:t>
            </a: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Texas </a:t>
            </a:r>
            <a:r>
              <a:rPr lang="en-US" sz="700" dirty="0">
                <a:solidFill>
                  <a:srgbClr val="4A556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 partner Absolute solutions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1" name="Stat1Bg"/>
          <p:cNvSpPr/>
          <p:nvPr/>
        </p:nvSpPr>
        <p:spPr>
          <a:xfrm>
            <a:off x="228600" y="3828152"/>
            <a:ext cx="2743200" cy="90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2" name="Stat1Text"/>
          <p:cNvSpPr/>
          <p:nvPr/>
        </p:nvSpPr>
        <p:spPr>
          <a:xfrm>
            <a:off x="228600" y="3828152"/>
            <a:ext cx="27432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4B8A6"/>
                </a:solidFill>
                <a:latin typeface="Calibri" pitchFamily="34" charset="0"/>
              </a:rPr>
              <a:t>220+</a:t>
            </a:r>
          </a:p>
          <a:p>
            <a:pPr marL="0" indent="0" algn="ctr">
              <a:buNone/>
            </a:pPr>
            <a:r>
              <a:rPr lang="en-US" sz="900" dirty="0">
                <a:solidFill>
                  <a:srgbClr val="CBD5E1"/>
                </a:solidFill>
                <a:latin typeface="Calibri" pitchFamily="34" charset="0"/>
              </a:rPr>
              <a:t>Maturity Indicators</a:t>
            </a:r>
          </a:p>
        </p:txBody>
      </p:sp>
      <p:sp>
        <p:nvSpPr>
          <p:cNvPr id="203" name="Stat2Bg"/>
          <p:cNvSpPr/>
          <p:nvPr/>
        </p:nvSpPr>
        <p:spPr>
          <a:xfrm>
            <a:off x="3200400" y="3828152"/>
            <a:ext cx="2743200" cy="90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4" name="Stat2Text"/>
          <p:cNvSpPr/>
          <p:nvPr/>
        </p:nvSpPr>
        <p:spPr>
          <a:xfrm>
            <a:off x="3200400" y="3828152"/>
            <a:ext cx="27432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4B8A6"/>
                </a:solidFill>
                <a:latin typeface="Calibri" pitchFamily="34" charset="0"/>
              </a:rPr>
              <a:t>8</a:t>
            </a:r>
          </a:p>
          <a:p>
            <a:pPr marL="0" indent="0" algn="ctr">
              <a:buNone/>
            </a:pPr>
            <a:r>
              <a:rPr lang="en-US" sz="900" dirty="0">
                <a:solidFill>
                  <a:srgbClr val="CBD5E1"/>
                </a:solidFill>
                <a:latin typeface="Calibri" pitchFamily="34" charset="0"/>
              </a:rPr>
              <a:t>Critical Dimensions Scored</a:t>
            </a:r>
          </a:p>
        </p:txBody>
      </p:sp>
      <p:sp>
        <p:nvSpPr>
          <p:cNvPr id="205" name="Stat3Bg"/>
          <p:cNvSpPr/>
          <p:nvPr/>
        </p:nvSpPr>
        <p:spPr>
          <a:xfrm>
            <a:off x="6172200" y="3828152"/>
            <a:ext cx="2743200" cy="900000"/>
          </a:xfrm>
          <a:prstGeom prst="rect">
            <a:avLst/>
          </a:prstGeom>
          <a:solidFill>
            <a:srgbClr val="0D1B2A"/>
          </a:solidFill>
          <a:ln w="19050">
            <a:solidFill>
              <a:srgbClr val="0D948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6" name="Stat3Text"/>
          <p:cNvSpPr/>
          <p:nvPr/>
        </p:nvSpPr>
        <p:spPr>
          <a:xfrm>
            <a:off x="6172200" y="3828152"/>
            <a:ext cx="27432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4B8A6"/>
                </a:solidFill>
                <a:latin typeface="Calibri" pitchFamily="34" charset="0"/>
              </a:rPr>
              <a:t>4–6 Weeks</a:t>
            </a:r>
          </a:p>
          <a:p>
            <a:pPr marL="0" indent="0" algn="ctr">
              <a:buNone/>
            </a:pPr>
            <a:r>
              <a:rPr lang="en-US" sz="900" dirty="0">
                <a:solidFill>
                  <a:srgbClr val="CBD5E1"/>
                </a:solidFill>
                <a:latin typeface="Calibri" pitchFamily="34" charset="0"/>
              </a:rPr>
              <a:t>Engagement to Report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500" dirty="0">
                <a:solidFill>
                  <a:srgbClr val="14B8A6"/>
                </a:solidFill>
              </a:rPr>
              <a:t>FACULTY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65760" y="274320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American &amp; Ivy League Faculty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65760" y="685800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4B8A6"/>
                </a:solidFill>
              </a:rPr>
              <a:t>MIT  ·  Harvard  ·  Kellogg  ·  Columbia  ·  Georgia Tech  ·  Stanford  ·  Carnegie Mellon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91440" y="960120"/>
            <a:ext cx="2057400" cy="1152144"/>
          </a:xfrm>
          <a:prstGeom prst="rect">
            <a:avLst/>
          </a:prstGeom>
          <a:solidFill>
            <a:srgbClr val="0D2A3A"/>
          </a:solidFill>
          <a:ln w="19050">
            <a:solidFill>
              <a:srgbClr val="14B8A6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91440" y="960120"/>
            <a:ext cx="2057400" cy="29261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1051560"/>
            <a:ext cx="694944" cy="694944"/>
          </a:xfrm>
          <a:prstGeom prst="ellipse">
            <a:avLst/>
          </a:prstGeom>
        </p:spPr>
      </p:pic>
      <p:sp>
        <p:nvSpPr>
          <p:cNvPr id="9" name="Text 6"/>
          <p:cNvSpPr/>
          <p:nvPr/>
        </p:nvSpPr>
        <p:spPr>
          <a:xfrm>
            <a:off x="950976" y="1033272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4B8A6"/>
                </a:solidFill>
              </a:rPr>
              <a:t>Rehan Kausar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50976" y="1289304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CAIO &amp; Lead Faculty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950976" y="1490472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Northwestern Kellogg</a:t>
            </a:r>
            <a:endParaRPr lang="en-US" sz="800" dirty="0"/>
          </a:p>
        </p:txBody>
      </p:sp>
      <p:sp>
        <p:nvSpPr>
          <p:cNvPr id="12" name="Shape 9"/>
          <p:cNvSpPr/>
          <p:nvPr/>
        </p:nvSpPr>
        <p:spPr>
          <a:xfrm>
            <a:off x="2240280" y="960120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2240280" y="960120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3099816" y="1033272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Denise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099816" y="1289304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CDO - AI Strategy</a:t>
            </a:r>
            <a:endParaRPr lang="en-US" sz="850" dirty="0"/>
          </a:p>
        </p:txBody>
      </p:sp>
      <p:sp>
        <p:nvSpPr>
          <p:cNvPr id="17" name="Text 13"/>
          <p:cNvSpPr/>
          <p:nvPr/>
        </p:nvSpPr>
        <p:spPr>
          <a:xfrm>
            <a:off x="3099816" y="1490472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Carnegie Mellon</a:t>
            </a:r>
            <a:endParaRPr lang="en-US" sz="800" dirty="0"/>
          </a:p>
        </p:txBody>
      </p:sp>
      <p:sp>
        <p:nvSpPr>
          <p:cNvPr id="18" name="Shape 14"/>
          <p:cNvSpPr/>
          <p:nvPr/>
        </p:nvSpPr>
        <p:spPr>
          <a:xfrm>
            <a:off x="4389120" y="960120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4389120" y="960120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60" y="1051560"/>
            <a:ext cx="694944" cy="694944"/>
          </a:xfrm>
          <a:prstGeom prst="ellipse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248656" y="1033272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 err="1">
                <a:solidFill>
                  <a:srgbClr val="FFFFFF"/>
                </a:solidFill>
              </a:rPr>
              <a:t>Dr. Michael G.</a:t>
            </a:r>
            <a:r>
              <a:rPr lang="en-US" sz="900" dirty="0">
                <a:solidFill>
                  <a:srgbClr val="FFFFFF"/>
                </a:solidFill>
              </a:rPr>
              <a:t> 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5248656" y="1289304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ML &amp; Data Science</a:t>
            </a:r>
            <a:endParaRPr lang="en-US" sz="850" dirty="0"/>
          </a:p>
        </p:txBody>
      </p:sp>
      <p:sp>
        <p:nvSpPr>
          <p:cNvPr id="23" name="Text 18"/>
          <p:cNvSpPr/>
          <p:nvPr/>
        </p:nvSpPr>
        <p:spPr>
          <a:xfrm>
            <a:off x="5248656" y="1490472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Georgia Tech · Stanford</a:t>
            </a:r>
            <a:endParaRPr lang="en-US" sz="800" dirty="0"/>
          </a:p>
        </p:txBody>
      </p:sp>
      <p:sp>
        <p:nvSpPr>
          <p:cNvPr id="24" name="Shape 19"/>
          <p:cNvSpPr/>
          <p:nvPr/>
        </p:nvSpPr>
        <p:spPr>
          <a:xfrm>
            <a:off x="6537960" y="960120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0"/>
          <p:cNvSpPr/>
          <p:nvPr/>
        </p:nvSpPr>
        <p:spPr>
          <a:xfrm>
            <a:off x="6537960" y="960120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1051560"/>
            <a:ext cx="694944" cy="694944"/>
          </a:xfrm>
          <a:prstGeom prst="ellipse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397496" y="1033272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Dr. Jon Pangia — USA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7397496" y="1289304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AI Governance</a:t>
            </a:r>
            <a:endParaRPr lang="en-US" sz="850" dirty="0"/>
          </a:p>
        </p:txBody>
      </p:sp>
      <p:sp>
        <p:nvSpPr>
          <p:cNvPr id="29" name="Text 23"/>
          <p:cNvSpPr/>
          <p:nvPr/>
        </p:nvSpPr>
        <p:spPr>
          <a:xfrm>
            <a:off x="7397496" y="1490472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Kellogg · Johns Hopkins</a:t>
            </a:r>
            <a:endParaRPr lang="en-US" sz="800" dirty="0"/>
          </a:p>
        </p:txBody>
      </p:sp>
      <p:sp>
        <p:nvSpPr>
          <p:cNvPr id="30" name="Shape 24"/>
          <p:cNvSpPr/>
          <p:nvPr/>
        </p:nvSpPr>
        <p:spPr>
          <a:xfrm>
            <a:off x="91440" y="2203704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5"/>
          <p:cNvSpPr/>
          <p:nvPr/>
        </p:nvSpPr>
        <p:spPr>
          <a:xfrm>
            <a:off x="91440" y="2203704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" y="2295144"/>
            <a:ext cx="694944" cy="694944"/>
          </a:xfrm>
          <a:prstGeom prst="ellipse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950976" y="2276856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Kimberley C.</a:t>
            </a:r>
            <a:endParaRPr lang="en-US" sz="900" dirty="0"/>
          </a:p>
        </p:txBody>
      </p:sp>
      <p:sp>
        <p:nvSpPr>
          <p:cNvPr id="34" name="Text 27"/>
          <p:cNvSpPr/>
          <p:nvPr/>
        </p:nvSpPr>
        <p:spPr>
          <a:xfrm>
            <a:off x="950976" y="2532888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Generative AI</a:t>
            </a:r>
            <a:endParaRPr lang="en-US" sz="850" dirty="0"/>
          </a:p>
        </p:txBody>
      </p:sp>
      <p:sp>
        <p:nvSpPr>
          <p:cNvPr id="35" name="Text 28"/>
          <p:cNvSpPr/>
          <p:nvPr/>
        </p:nvSpPr>
        <p:spPr>
          <a:xfrm>
            <a:off x="950976" y="2734056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Specialty AI Institute</a:t>
            </a:r>
            <a:endParaRPr lang="en-US" sz="800" dirty="0"/>
          </a:p>
        </p:txBody>
      </p:sp>
      <p:sp>
        <p:nvSpPr>
          <p:cNvPr id="36" name="Shape 29"/>
          <p:cNvSpPr/>
          <p:nvPr/>
        </p:nvSpPr>
        <p:spPr>
          <a:xfrm>
            <a:off x="2240280" y="2203704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0"/>
          <p:cNvSpPr/>
          <p:nvPr/>
        </p:nvSpPr>
        <p:spPr>
          <a:xfrm>
            <a:off x="2240280" y="2203704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1"/>
          <p:cNvSpPr/>
          <p:nvPr/>
        </p:nvSpPr>
        <p:spPr>
          <a:xfrm>
            <a:off x="3099816" y="2276856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Ali K.</a:t>
            </a:r>
            <a:endParaRPr lang="en-US" sz="900" dirty="0"/>
          </a:p>
        </p:txBody>
      </p:sp>
      <p:sp>
        <p:nvSpPr>
          <p:cNvPr id="40" name="Text 32"/>
          <p:cNvSpPr/>
          <p:nvPr/>
        </p:nvSpPr>
        <p:spPr>
          <a:xfrm>
            <a:off x="3099816" y="2532888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Data Strategy &amp; Governance </a:t>
            </a:r>
            <a:endParaRPr lang="en-US" sz="850" dirty="0"/>
          </a:p>
        </p:txBody>
      </p:sp>
      <p:sp>
        <p:nvSpPr>
          <p:cNvPr id="41" name="Text 33"/>
          <p:cNvSpPr/>
          <p:nvPr/>
        </p:nvSpPr>
        <p:spPr>
          <a:xfrm>
            <a:off x="3099816" y="2753720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The London School of </a:t>
            </a:r>
            <a:br>
              <a:rPr lang="en-US" sz="800" i="1" dirty="0">
                <a:solidFill>
                  <a:srgbClr val="94A3B8"/>
                </a:solidFill>
              </a:rPr>
            </a:br>
            <a:r>
              <a:rPr lang="en-US" sz="800" i="1" dirty="0">
                <a:solidFill>
                  <a:srgbClr val="94A3B8"/>
                </a:solidFill>
              </a:rPr>
              <a:t>Economics (LSE)</a:t>
            </a:r>
            <a:endParaRPr lang="en-US" sz="800" dirty="0"/>
          </a:p>
        </p:txBody>
      </p:sp>
      <p:sp>
        <p:nvSpPr>
          <p:cNvPr id="42" name="Shape 34"/>
          <p:cNvSpPr/>
          <p:nvPr/>
        </p:nvSpPr>
        <p:spPr>
          <a:xfrm>
            <a:off x="4389120" y="2203704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3" name="Shape 35"/>
          <p:cNvSpPr/>
          <p:nvPr/>
        </p:nvSpPr>
        <p:spPr>
          <a:xfrm>
            <a:off x="4389120" y="2203704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36"/>
          <p:cNvSpPr/>
          <p:nvPr/>
        </p:nvSpPr>
        <p:spPr>
          <a:xfrm>
            <a:off x="5248656" y="2276856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JoAnn S.</a:t>
            </a:r>
            <a:endParaRPr lang="en-US" sz="900" dirty="0"/>
          </a:p>
        </p:txBody>
      </p:sp>
      <p:sp>
        <p:nvSpPr>
          <p:cNvPr id="46" name="Text 37"/>
          <p:cNvSpPr/>
          <p:nvPr/>
        </p:nvSpPr>
        <p:spPr>
          <a:xfrm>
            <a:off x="5248656" y="2532888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Data &amp; AI</a:t>
            </a:r>
            <a:endParaRPr lang="en-US" sz="850" dirty="0"/>
          </a:p>
        </p:txBody>
      </p:sp>
      <p:sp>
        <p:nvSpPr>
          <p:cNvPr id="47" name="Text 38"/>
          <p:cNvSpPr/>
          <p:nvPr/>
        </p:nvSpPr>
        <p:spPr>
          <a:xfrm>
            <a:off x="5248656" y="2734056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Carnegie Mellon</a:t>
            </a:r>
            <a:endParaRPr lang="en-US" sz="800" dirty="0"/>
          </a:p>
        </p:txBody>
      </p:sp>
      <p:sp>
        <p:nvSpPr>
          <p:cNvPr id="48" name="Shape 39"/>
          <p:cNvSpPr/>
          <p:nvPr/>
        </p:nvSpPr>
        <p:spPr>
          <a:xfrm>
            <a:off x="6537960" y="2203704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9" name="Shape 40"/>
          <p:cNvSpPr/>
          <p:nvPr/>
        </p:nvSpPr>
        <p:spPr>
          <a:xfrm>
            <a:off x="6537960" y="2203704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0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9400" y="2295144"/>
            <a:ext cx="694944" cy="694944"/>
          </a:xfrm>
          <a:prstGeom prst="ellipse">
            <a:avLst/>
          </a:prstGeom>
        </p:spPr>
      </p:pic>
      <p:sp>
        <p:nvSpPr>
          <p:cNvPr id="51" name="Text 41"/>
          <p:cNvSpPr/>
          <p:nvPr/>
        </p:nvSpPr>
        <p:spPr>
          <a:xfrm>
            <a:off x="7397496" y="2276856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Doug L.</a:t>
            </a:r>
            <a:endParaRPr lang="en-US" sz="900" dirty="0"/>
          </a:p>
        </p:txBody>
      </p:sp>
      <p:sp>
        <p:nvSpPr>
          <p:cNvPr id="52" name="Text 42"/>
          <p:cNvSpPr/>
          <p:nvPr/>
        </p:nvSpPr>
        <p:spPr>
          <a:xfrm>
            <a:off x="7397496" y="2532888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Data and Analytics</a:t>
            </a:r>
            <a:endParaRPr lang="en-US" sz="850" dirty="0"/>
          </a:p>
        </p:txBody>
      </p:sp>
      <p:sp>
        <p:nvSpPr>
          <p:cNvPr id="53" name="Text 43"/>
          <p:cNvSpPr/>
          <p:nvPr/>
        </p:nvSpPr>
        <p:spPr>
          <a:xfrm>
            <a:off x="7397496" y="2734056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MIT · Carnegie Mellon</a:t>
            </a:r>
            <a:endParaRPr lang="en-US" sz="800" dirty="0"/>
          </a:p>
        </p:txBody>
      </p:sp>
      <p:sp>
        <p:nvSpPr>
          <p:cNvPr id="54" name="Shape 44"/>
          <p:cNvSpPr/>
          <p:nvPr/>
        </p:nvSpPr>
        <p:spPr>
          <a:xfrm>
            <a:off x="91440" y="3447288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5" name="Shape 45"/>
          <p:cNvSpPr/>
          <p:nvPr/>
        </p:nvSpPr>
        <p:spPr>
          <a:xfrm>
            <a:off x="91440" y="3447288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46"/>
          <p:cNvSpPr/>
          <p:nvPr/>
        </p:nvSpPr>
        <p:spPr>
          <a:xfrm>
            <a:off x="950976" y="3520440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0" i="0" dirty="0">
                <a:solidFill>
                  <a:srgbClr val="FFFFFF"/>
                </a:solidFill>
                <a:effectLst/>
                <a:latin typeface="Calibre-SB"/>
              </a:rPr>
              <a:t>Dinah R.</a:t>
            </a:r>
            <a:r>
              <a:rPr lang="en-US" sz="900" dirty="0">
                <a:solidFill>
                  <a:srgbClr val="FFFFFF"/>
                </a:solidFill>
              </a:rPr>
              <a:t>— Germany</a:t>
            </a:r>
            <a:endParaRPr lang="en-US" sz="900" dirty="0"/>
          </a:p>
        </p:txBody>
      </p:sp>
      <p:sp>
        <p:nvSpPr>
          <p:cNvPr id="58" name="Text 47"/>
          <p:cNvSpPr/>
          <p:nvPr/>
        </p:nvSpPr>
        <p:spPr>
          <a:xfrm>
            <a:off x="950976" y="3776472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AI Compliance</a:t>
            </a:r>
            <a:endParaRPr lang="en-US" sz="850" dirty="0"/>
          </a:p>
        </p:txBody>
      </p:sp>
      <p:sp>
        <p:nvSpPr>
          <p:cNvPr id="59" name="Text 48"/>
          <p:cNvSpPr/>
          <p:nvPr/>
        </p:nvSpPr>
        <p:spPr>
          <a:xfrm>
            <a:off x="950976" y="3977640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Columbia University</a:t>
            </a:r>
            <a:endParaRPr lang="en-US" sz="800" dirty="0"/>
          </a:p>
        </p:txBody>
      </p:sp>
      <p:sp>
        <p:nvSpPr>
          <p:cNvPr id="60" name="Shape 49"/>
          <p:cNvSpPr/>
          <p:nvPr/>
        </p:nvSpPr>
        <p:spPr>
          <a:xfrm>
            <a:off x="2240280" y="3447288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61" name="Shape 50"/>
          <p:cNvSpPr/>
          <p:nvPr/>
        </p:nvSpPr>
        <p:spPr>
          <a:xfrm>
            <a:off x="2240280" y="3447288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2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1720" y="3538728"/>
            <a:ext cx="694944" cy="694944"/>
          </a:xfrm>
          <a:prstGeom prst="ellipse">
            <a:avLst/>
          </a:prstGeom>
        </p:spPr>
      </p:pic>
      <p:sp>
        <p:nvSpPr>
          <p:cNvPr id="63" name="Text 51"/>
          <p:cNvSpPr/>
          <p:nvPr/>
        </p:nvSpPr>
        <p:spPr>
          <a:xfrm>
            <a:off x="3099816" y="3520440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 err="1">
                <a:solidFill>
                  <a:srgbClr val="FFFFFF"/>
                </a:solidFill>
              </a:rPr>
              <a:t>Maero</a:t>
            </a:r>
            <a:r>
              <a:rPr lang="en-US" sz="900" dirty="0">
                <a:solidFill>
                  <a:srgbClr val="FFFFFF"/>
                </a:solidFill>
              </a:rPr>
              <a:t> O. – USA/SA</a:t>
            </a:r>
            <a:endParaRPr lang="en-US" sz="900" dirty="0"/>
          </a:p>
        </p:txBody>
      </p:sp>
      <p:sp>
        <p:nvSpPr>
          <p:cNvPr id="64" name="Text 52"/>
          <p:cNvSpPr/>
          <p:nvPr/>
        </p:nvSpPr>
        <p:spPr>
          <a:xfrm>
            <a:off x="3099816" y="3776472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AI &amp; Innovation</a:t>
            </a:r>
            <a:endParaRPr lang="en-US" sz="850" dirty="0"/>
          </a:p>
        </p:txBody>
      </p:sp>
      <p:sp>
        <p:nvSpPr>
          <p:cNvPr id="65" name="Text 53"/>
          <p:cNvSpPr/>
          <p:nvPr/>
        </p:nvSpPr>
        <p:spPr>
          <a:xfrm>
            <a:off x="3099816" y="3977640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MIT</a:t>
            </a:r>
            <a:endParaRPr lang="en-US" sz="800" dirty="0"/>
          </a:p>
        </p:txBody>
      </p:sp>
      <p:sp>
        <p:nvSpPr>
          <p:cNvPr id="66" name="Shape 54"/>
          <p:cNvSpPr/>
          <p:nvPr/>
        </p:nvSpPr>
        <p:spPr>
          <a:xfrm>
            <a:off x="4389120" y="3447288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7" name="Shape 55"/>
          <p:cNvSpPr/>
          <p:nvPr/>
        </p:nvSpPr>
        <p:spPr>
          <a:xfrm>
            <a:off x="4389120" y="3447288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8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0560" y="3538728"/>
            <a:ext cx="694944" cy="694944"/>
          </a:xfrm>
          <a:prstGeom prst="ellipse">
            <a:avLst/>
          </a:prstGeom>
        </p:spPr>
      </p:pic>
      <p:sp>
        <p:nvSpPr>
          <p:cNvPr id="69" name="Text 56"/>
          <p:cNvSpPr/>
          <p:nvPr/>
        </p:nvSpPr>
        <p:spPr>
          <a:xfrm>
            <a:off x="5248656" y="3520440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Nil L.</a:t>
            </a:r>
            <a:endParaRPr lang="en-US" sz="900" dirty="0"/>
          </a:p>
        </p:txBody>
      </p:sp>
      <p:sp>
        <p:nvSpPr>
          <p:cNvPr id="70" name="Text 57"/>
          <p:cNvSpPr/>
          <p:nvPr/>
        </p:nvSpPr>
        <p:spPr>
          <a:xfrm>
            <a:off x="5248656" y="3776472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AI Strategy</a:t>
            </a:r>
            <a:endParaRPr lang="en-US" sz="850" dirty="0"/>
          </a:p>
        </p:txBody>
      </p:sp>
      <p:sp>
        <p:nvSpPr>
          <p:cNvPr id="71" name="Text 58"/>
          <p:cNvSpPr/>
          <p:nvPr/>
        </p:nvSpPr>
        <p:spPr>
          <a:xfrm>
            <a:off x="5248656" y="3977640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Northwestern Kellogg</a:t>
            </a:r>
            <a:endParaRPr lang="en-US" sz="800" dirty="0"/>
          </a:p>
        </p:txBody>
      </p:sp>
      <p:sp>
        <p:nvSpPr>
          <p:cNvPr id="72" name="Shape 59"/>
          <p:cNvSpPr/>
          <p:nvPr/>
        </p:nvSpPr>
        <p:spPr>
          <a:xfrm>
            <a:off x="6537960" y="3447288"/>
            <a:ext cx="2057400" cy="1152144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3" name="Shape 60"/>
          <p:cNvSpPr/>
          <p:nvPr/>
        </p:nvSpPr>
        <p:spPr>
          <a:xfrm>
            <a:off x="6537960" y="3447288"/>
            <a:ext cx="2057400" cy="29261"/>
          </a:xfrm>
          <a:prstGeom prst="rect">
            <a:avLst/>
          </a:prstGeom>
          <a:solidFill>
            <a:srgbClr val="1E3A4A"/>
          </a:solidFill>
          <a:ln w="12700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4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9400" y="3538728"/>
            <a:ext cx="694944" cy="694944"/>
          </a:xfrm>
          <a:prstGeom prst="ellipse">
            <a:avLst/>
          </a:prstGeom>
        </p:spPr>
      </p:pic>
      <p:sp>
        <p:nvSpPr>
          <p:cNvPr id="75" name="Text 61"/>
          <p:cNvSpPr/>
          <p:nvPr/>
        </p:nvSpPr>
        <p:spPr>
          <a:xfrm>
            <a:off x="7397496" y="3520440"/>
            <a:ext cx="1106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</a:rPr>
              <a:t>Florence V.</a:t>
            </a:r>
            <a:endParaRPr lang="en-US" sz="900" dirty="0"/>
          </a:p>
        </p:txBody>
      </p:sp>
      <p:sp>
        <p:nvSpPr>
          <p:cNvPr id="76" name="Text 62"/>
          <p:cNvSpPr/>
          <p:nvPr/>
        </p:nvSpPr>
        <p:spPr>
          <a:xfrm>
            <a:off x="7397496" y="3776472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AI Products &amp; Data</a:t>
            </a:r>
            <a:endParaRPr lang="en-US" sz="850" dirty="0"/>
          </a:p>
        </p:txBody>
      </p:sp>
      <p:sp>
        <p:nvSpPr>
          <p:cNvPr id="77" name="Text 63"/>
          <p:cNvSpPr/>
          <p:nvPr/>
        </p:nvSpPr>
        <p:spPr>
          <a:xfrm>
            <a:off x="7397496" y="3977640"/>
            <a:ext cx="1106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4A3B8"/>
                </a:solidFill>
              </a:rPr>
              <a:t>University of Phoenix</a:t>
            </a:r>
            <a:endParaRPr lang="en-US" sz="800" dirty="0"/>
          </a:p>
        </p:txBody>
      </p:sp>
      <p:sp>
        <p:nvSpPr>
          <p:cNvPr id="78" name="Shape 64"/>
          <p:cNvSpPr/>
          <p:nvPr/>
        </p:nvSpPr>
        <p:spPr>
          <a:xfrm>
            <a:off x="0" y="4864608"/>
            <a:ext cx="9144000" cy="278892"/>
          </a:xfrm>
          <a:prstGeom prst="rect">
            <a:avLst/>
          </a:prstGeom>
          <a:solidFill>
            <a:srgbClr val="0F1923"/>
          </a:solidFill>
          <a:ln w="9525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9" name="Text Footer"/>
          <p:cNvSpPr/>
          <p:nvPr/>
        </p:nvSpPr>
        <p:spPr>
          <a:xfrm>
            <a:off x="0" y="4818888"/>
            <a:ext cx="914400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r>
              <a:rPr lang="en-US" sz="700" dirty="0">
                <a:solidFill>
                  <a:srgbClr val="64748B"/>
                </a:solidFill>
                <a:latin typeface="Calibri" pitchFamily="34" charset="0"/>
              </a:rPr>
              <a:t>www.aiadvantages.ai  ·  rehan@aiadvantages.ai  ·  +1 908-300-6745  ·  5 Cowboys Way, Suite 300, Frisco, </a:t>
            </a:r>
            <a:r>
              <a:rPr lang="en-US" sz="700" dirty="0" smtClean="0">
                <a:solidFill>
                  <a:srgbClr val="64748B"/>
                </a:solidFill>
                <a:latin typeface="Calibri" pitchFamily="34" charset="0"/>
              </a:rPr>
              <a:t>Texas </a:t>
            </a:r>
            <a:r>
              <a:rPr lang="en-US" sz="700" dirty="0">
                <a:solidFill>
                  <a:srgbClr val="4A5568"/>
                </a:solidFill>
              </a:rPr>
              <a:t>local partner Absolute solutions</a:t>
            </a:r>
            <a:endParaRPr lang="en-US" sz="700" dirty="0"/>
          </a:p>
        </p:txBody>
      </p:sp>
      <p:pic>
        <p:nvPicPr>
          <p:cNvPr id="1026" name="Picture 2" descr="Dinah Rabe">
            <a:extLst>
              <a:ext uri="{FF2B5EF4-FFF2-40B4-BE49-F238E27FC236}">
                <a16:creationId xmlns="" xmlns:a16="http://schemas.microsoft.com/office/drawing/2014/main" id="{3FCA6B3C-2C7C-2155-EC30-0D5534053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3580401"/>
            <a:ext cx="625403" cy="6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E9A85EF6-DF9A-F292-C8B6-83143E022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704" y="2348179"/>
            <a:ext cx="576072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="" xmlns:a16="http://schemas.microsoft.com/office/drawing/2014/main" id="{BFE36108-CE43-5024-3E40-68DF2D68E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568" y="1074190"/>
            <a:ext cx="672314" cy="67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Ali Khan Profile">
            <a:extLst>
              <a:ext uri="{FF2B5EF4-FFF2-40B4-BE49-F238E27FC236}">
                <a16:creationId xmlns="" xmlns:a16="http://schemas.microsoft.com/office/drawing/2014/main" id="{99053C4B-98E7-1CE9-65A6-BBC390722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470" y="2399127"/>
            <a:ext cx="554466" cy="55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28000"/>
          </a:blip>
          <a:stretch>
            <a:fillRect/>
          </a:stretch>
        </p:blipFill>
        <p:spPr>
          <a:xfrm>
            <a:off x="0" y="2285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41148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0" dirty="0">
                <a:solidFill>
                  <a:srgbClr val="14B8A6"/>
                </a:solidFill>
              </a:rPr>
              <a:t>GET STARTED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11480" y="384047"/>
            <a:ext cx="5943600" cy="11094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Partner with AI Advantages</a:t>
            </a:r>
            <a:endParaRPr lang="en-US" sz="2600" dirty="0"/>
          </a:p>
          <a:p>
            <a:r>
              <a:rPr lang="en-US" sz="2600" b="1" dirty="0" smtClean="0">
                <a:solidFill>
                  <a:schemeClr val="bg1"/>
                </a:solidFill>
              </a:rPr>
              <a:t>And </a:t>
            </a:r>
            <a:r>
              <a:rPr lang="en-US" sz="2600" b="1" dirty="0">
                <a:solidFill>
                  <a:schemeClr val="bg1"/>
                </a:solidFill>
              </a:rPr>
              <a:t>Absolute Solutions</a:t>
            </a:r>
          </a:p>
          <a:p>
            <a:pPr marL="0" indent="0">
              <a:buNone/>
            </a:pPr>
            <a:r>
              <a:rPr lang="en-US" sz="2600" b="1" dirty="0" smtClean="0">
                <a:solidFill>
                  <a:srgbClr val="FFFFFF"/>
                </a:solidFill>
              </a:rPr>
              <a:t>for </a:t>
            </a:r>
            <a:r>
              <a:rPr lang="en-US" sz="2600" b="1" dirty="0">
                <a:solidFill>
                  <a:srgbClr val="FFFFFF"/>
                </a:solidFill>
              </a:rPr>
              <a:t>Saudi Arabia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274320" y="1570988"/>
            <a:ext cx="4023360" cy="3019299"/>
          </a:xfrm>
          <a:prstGeom prst="rect">
            <a:avLst/>
          </a:prstGeom>
          <a:solidFill>
            <a:srgbClr val="0F1923"/>
          </a:solidFill>
          <a:ln w="9525">
            <a:solidFill>
              <a:srgbClr val="1E3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02920" y="1591056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4B8A6"/>
                </a:solidFill>
              </a:rPr>
              <a:t>HOW WE ENGAGE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920240"/>
            <a:ext cx="347472" cy="34747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57200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0000"/>
                </a:solidFill>
              </a:rPr>
              <a:t>01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77824" y="1938528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Discovery Session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877824" y="2139696"/>
            <a:ext cx="324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Complimentary 2-hour session to understand your organization's AI priorities and learning objectives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457200" y="2596896"/>
            <a:ext cx="347472" cy="34747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57200" y="25968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0000"/>
                </a:solidFill>
              </a:rPr>
              <a:t>02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877824" y="2615184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Custom Program Design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877824" y="2816352"/>
            <a:ext cx="324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Our faculty collaborates to build a program tailored to KSA's strategic AI mandates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457200" y="3273552"/>
            <a:ext cx="347472" cy="34747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457200" y="32735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0000"/>
                </a:solidFill>
              </a:rPr>
              <a:t>03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877824" y="3291840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Delivery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877824" y="3493008"/>
            <a:ext cx="324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Live online, on-demand, or in-person — in English or Arabic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457200" y="3950208"/>
            <a:ext cx="347472" cy="34747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457200" y="39502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0000"/>
                </a:solidFill>
              </a:rPr>
              <a:t>04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877824" y="3968496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Continuous Improvement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877824" y="4169664"/>
            <a:ext cx="324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BD5E1"/>
                </a:solidFill>
              </a:rPr>
              <a:t>Ongoing evaluation, cohort reporting, and program refinement for maximum impact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4722916" y="827890"/>
            <a:ext cx="3991316" cy="1995077"/>
          </a:xfrm>
          <a:prstGeom prst="rect">
            <a:avLst/>
          </a:prstGeom>
          <a:solidFill>
            <a:srgbClr val="060D1A"/>
          </a:solidFill>
          <a:ln w="19050">
            <a:solidFill>
              <a:srgbClr val="14B8A6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4722916" y="833368"/>
            <a:ext cx="3991316" cy="45719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4896612" y="993591"/>
            <a:ext cx="3749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14B8A6"/>
                </a:solidFill>
              </a:rPr>
              <a:t>CONTACT US</a:t>
            </a:r>
            <a:endParaRPr lang="en-US" sz="800" dirty="0"/>
          </a:p>
        </p:txBody>
      </p:sp>
      <p:pic>
        <p:nvPicPr>
          <p:cNvPr id="99" name="RehanPhot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456" y="1196849"/>
            <a:ext cx="685800" cy="508344"/>
          </a:xfrm>
          <a:prstGeom prst="ellipse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5545796" y="1314207"/>
            <a:ext cx="2991040" cy="159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Rehan Kausar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5545796" y="1555899"/>
            <a:ext cx="3749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B8A6"/>
                </a:solidFill>
              </a:rPr>
              <a:t>Chief AI Officer &amp; CEO, AI Advantages LLC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4772941" y="1796569"/>
            <a:ext cx="3749040" cy="0"/>
          </a:xfrm>
          <a:prstGeom prst="line">
            <a:avLst/>
          </a:prstGeom>
          <a:noFill/>
          <a:ln w="9525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4894699" y="1768650"/>
            <a:ext cx="347472" cy="240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4B8A6"/>
                </a:solidFill>
              </a:rPr>
              <a:t>✉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5285232" y="1801142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BD5E1"/>
                </a:solidFill>
              </a:rPr>
              <a:t>rehan@aiadvantages.ai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4896612" y="1909726"/>
            <a:ext cx="347472" cy="278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4B8A6"/>
                </a:solidFill>
              </a:rPr>
              <a:t>⊕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5285232" y="2001866"/>
            <a:ext cx="3474720" cy="185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BD5E1"/>
                </a:solidFill>
              </a:rPr>
              <a:t>www.aiadvantages.ai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918240" y="2141431"/>
            <a:ext cx="347472" cy="26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4B8A6"/>
                </a:solidFill>
              </a:rPr>
              <a:t>☎</a:t>
            </a:r>
            <a:endParaRPr lang="en-US" sz="1400" dirty="0"/>
          </a:p>
        </p:txBody>
      </p:sp>
      <p:sp>
        <p:nvSpPr>
          <p:cNvPr id="35" name="Text 32"/>
          <p:cNvSpPr/>
          <p:nvPr/>
        </p:nvSpPr>
        <p:spPr>
          <a:xfrm>
            <a:off x="5285232" y="2220923"/>
            <a:ext cx="3474720" cy="1446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BD5E1"/>
                </a:solidFill>
              </a:rPr>
              <a:t>+1 908-300-6745 (US)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4916327" y="2310903"/>
            <a:ext cx="347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4B8A6"/>
                </a:solidFill>
              </a:rPr>
              <a:t>◎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5285232" y="2391147"/>
            <a:ext cx="3474720" cy="168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BD5E1"/>
                </a:solidFill>
              </a:rPr>
              <a:t>5 Cowboys Way, Suite 300, Frisco TX 75034</a:t>
            </a:r>
            <a:endParaRPr lang="en-US" sz="1100" dirty="0"/>
          </a:p>
        </p:txBody>
      </p:sp>
      <p:sp>
        <p:nvSpPr>
          <p:cNvPr id="91" name="LinkedInIcon"/>
          <p:cNvSpPr/>
          <p:nvPr/>
        </p:nvSpPr>
        <p:spPr>
          <a:xfrm>
            <a:off x="4931956" y="2541856"/>
            <a:ext cx="274320" cy="233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4B8A6"/>
                </a:solidFill>
              </a:rPr>
              <a:t>in</a:t>
            </a:r>
          </a:p>
        </p:txBody>
      </p:sp>
      <p:sp>
        <p:nvSpPr>
          <p:cNvPr id="92" name="LinkedInText"/>
          <p:cNvSpPr/>
          <p:nvPr/>
        </p:nvSpPr>
        <p:spPr>
          <a:xfrm>
            <a:off x="5303956" y="2556283"/>
            <a:ext cx="3474720" cy="2193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BD5E1"/>
                </a:solidFill>
              </a:rPr>
              <a:t>linkedin.com/in/rehankausar</a:t>
            </a:r>
          </a:p>
        </p:txBody>
      </p:sp>
      <p:sp>
        <p:nvSpPr>
          <p:cNvPr id="38" name="Text 35"/>
          <p:cNvSpPr/>
          <p:nvPr/>
        </p:nvSpPr>
        <p:spPr>
          <a:xfrm>
            <a:off x="2788920" y="4594597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59E0B"/>
                </a:solidFill>
              </a:rPr>
              <a:t>Schedule your complimentary 1-hour discovery session today.</a:t>
            </a:r>
            <a:endParaRPr lang="en-US" sz="1000" dirty="0"/>
          </a:p>
        </p:txBody>
      </p:sp>
      <p:sp>
        <p:nvSpPr>
          <p:cNvPr id="39" name="Shape 36"/>
          <p:cNvSpPr/>
          <p:nvPr/>
        </p:nvSpPr>
        <p:spPr>
          <a:xfrm>
            <a:off x="0" y="4791456"/>
            <a:ext cx="9144000" cy="352044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7"/>
          <p:cNvSpPr/>
          <p:nvPr/>
        </p:nvSpPr>
        <p:spPr>
          <a:xfrm>
            <a:off x="274320" y="4800600"/>
            <a:ext cx="8595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0D12"/>
                </a:solidFill>
              </a:rPr>
              <a:t>AI Advantages: Simplifying AI, Securing Great Results.</a:t>
            </a:r>
            <a:endParaRPr lang="en-US" sz="1300" dirty="0"/>
          </a:p>
        </p:txBody>
      </p:sp>
      <p:sp>
        <p:nvSpPr>
          <p:cNvPr id="44" name="Shape 21"/>
          <p:cNvSpPr/>
          <p:nvPr/>
        </p:nvSpPr>
        <p:spPr>
          <a:xfrm>
            <a:off x="4725182" y="2879921"/>
            <a:ext cx="3991316" cy="1689550"/>
          </a:xfrm>
          <a:prstGeom prst="rect">
            <a:avLst/>
          </a:prstGeom>
          <a:solidFill>
            <a:srgbClr val="060D1A"/>
          </a:solidFill>
          <a:ln w="19050">
            <a:solidFill>
              <a:srgbClr val="14B8A6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285978" y="3735816"/>
            <a:ext cx="3217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www.ab-sol.net </a:t>
            </a:r>
            <a:r>
              <a:rPr lang="en-US" sz="1000" dirty="0">
                <a:solidFill>
                  <a:schemeClr val="bg1"/>
                </a:solidFill>
              </a:rPr>
              <a:t>| </a:t>
            </a:r>
            <a:r>
              <a:rPr lang="en-US" sz="1000" dirty="0" smtClean="0">
                <a:solidFill>
                  <a:schemeClr val="bg1"/>
                </a:solidFill>
              </a:rPr>
              <a:t>www.ab-sol.com| www.raptoreye.net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6" name="Text 33"/>
          <p:cNvSpPr/>
          <p:nvPr/>
        </p:nvSpPr>
        <p:spPr>
          <a:xfrm>
            <a:off x="4913248" y="4186733"/>
            <a:ext cx="347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4B8A6"/>
                </a:solidFill>
              </a:rPr>
              <a:t>◎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5545796" y="2968675"/>
            <a:ext cx="3245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Local Saudi Partner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  <a:r>
              <a:rPr lang="en-US" sz="1500" b="1" dirty="0">
                <a:solidFill>
                  <a:schemeClr val="bg1"/>
                </a:solidFill>
              </a:rPr>
              <a:t>Absolute Solutions</a:t>
            </a:r>
            <a:r>
              <a:rPr lang="en-US" sz="15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85978" y="4145966"/>
            <a:ext cx="29703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000" dirty="0">
                <a:solidFill>
                  <a:schemeClr val="bg1"/>
                </a:solidFill>
              </a:rPr>
              <a:t>Riyadh Headquarters King Abdullah Road – Exit 10 P.O.    Box 7021, Code 12482 Saudi Arabia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85232" y="3968643"/>
            <a:ext cx="2705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>
                <a:solidFill>
                  <a:schemeClr val="bg1"/>
                </a:solidFill>
              </a:rPr>
              <a:t>+966 508 250 090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65712" y="3537188"/>
            <a:ext cx="2550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salesksa@ab-sol.net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3" name="Text 29"/>
          <p:cNvSpPr/>
          <p:nvPr/>
        </p:nvSpPr>
        <p:spPr>
          <a:xfrm>
            <a:off x="4900894" y="3717854"/>
            <a:ext cx="347472" cy="278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4B8A6"/>
                </a:solidFill>
              </a:rPr>
              <a:t>⊕</a:t>
            </a:r>
            <a:endParaRPr lang="en-US" sz="1400" dirty="0"/>
          </a:p>
        </p:txBody>
      </p:sp>
      <p:sp>
        <p:nvSpPr>
          <p:cNvPr id="54" name="Text 31"/>
          <p:cNvSpPr/>
          <p:nvPr/>
        </p:nvSpPr>
        <p:spPr>
          <a:xfrm>
            <a:off x="4902871" y="3980236"/>
            <a:ext cx="347472" cy="26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4B8A6"/>
                </a:solidFill>
              </a:rPr>
              <a:t>☎</a:t>
            </a:r>
            <a:endParaRPr lang="en-US" sz="1400" dirty="0"/>
          </a:p>
        </p:txBody>
      </p:sp>
      <p:sp>
        <p:nvSpPr>
          <p:cNvPr id="55" name="Text 27"/>
          <p:cNvSpPr/>
          <p:nvPr/>
        </p:nvSpPr>
        <p:spPr>
          <a:xfrm>
            <a:off x="4896612" y="3546516"/>
            <a:ext cx="347472" cy="240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4B8A6"/>
                </a:solidFill>
              </a:rPr>
              <a:t>✉</a:t>
            </a:r>
            <a:endParaRPr lang="en-US" sz="1400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661" y="3019826"/>
            <a:ext cx="679476" cy="431860"/>
          </a:xfrm>
          <a:prstGeom prst="ellipse">
            <a:avLst/>
          </a:prstGeom>
          <a:ln w="0" cap="rnd">
            <a:solidFill>
              <a:srgbClr val="00999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6" name="TextBox 55"/>
          <p:cNvSpPr txBox="1"/>
          <p:nvPr/>
        </p:nvSpPr>
        <p:spPr>
          <a:xfrm>
            <a:off x="5539538" y="3222880"/>
            <a:ext cx="2483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9999"/>
                </a:solidFill>
              </a:rPr>
              <a:t>Faisal Bashir Mughal </a:t>
            </a:r>
            <a:r>
              <a:rPr lang="en-US" sz="1000" dirty="0" smtClean="0">
                <a:solidFill>
                  <a:srgbClr val="009999"/>
                </a:solidFill>
              </a:rPr>
              <a:t>, COO</a:t>
            </a:r>
            <a:endParaRPr lang="en-US" sz="1000" dirty="0">
              <a:solidFill>
                <a:srgbClr val="009999"/>
              </a:solidFill>
            </a:endParaRPr>
          </a:p>
        </p:txBody>
      </p:sp>
      <p:sp>
        <p:nvSpPr>
          <p:cNvPr id="63" name="Shape 26"/>
          <p:cNvSpPr/>
          <p:nvPr/>
        </p:nvSpPr>
        <p:spPr>
          <a:xfrm>
            <a:off x="4787796" y="3521260"/>
            <a:ext cx="3749040" cy="0"/>
          </a:xfrm>
          <a:prstGeom prst="line">
            <a:avLst/>
          </a:prstGeom>
          <a:noFill/>
          <a:ln w="9525">
            <a:solidFill>
              <a:srgbClr val="1E3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AIO Program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Line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Eyebrow"/>
          <p:cNvSpPr/>
          <p:nvPr/>
        </p:nvSpPr>
        <p:spPr>
          <a:xfrm>
            <a:off x="411480" y="137160"/>
            <a:ext cx="8229600" cy="2000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en-US" sz="800" kern="0" spc="400" dirty="0">
                <a:solidFill>
                  <a:srgbClr val="14B8A6"/>
                </a:solidFill>
              </a:rPr>
              <a:t>C - S U I T E  ·  S I G N A T U R E  P R O G R A M</a:t>
            </a:r>
          </a:p>
        </p:txBody>
      </p:sp>
      <p:sp>
        <p:nvSpPr>
          <p:cNvPr id="4" name="Title"/>
          <p:cNvSpPr/>
          <p:nvPr/>
        </p:nvSpPr>
        <p:spPr>
          <a:xfrm>
            <a:off x="411480" y="320000"/>
            <a:ext cx="8229600" cy="4300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Chief Artificial Intelligence Officer (CAIO)</a:t>
            </a:r>
          </a:p>
        </p:txBody>
      </p:sp>
      <p:sp>
        <p:nvSpPr>
          <p:cNvPr id="5" name="Subtitle"/>
          <p:cNvSpPr/>
          <p:nvPr/>
        </p:nvSpPr>
        <p:spPr>
          <a:xfrm>
            <a:off x="411480" y="760000"/>
            <a:ext cx="8229600" cy="19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1050" i="1" dirty="0">
                <a:solidFill>
                  <a:srgbClr val="14B8A6"/>
                </a:solidFill>
              </a:rPr>
              <a:t>Same curriculum depth as CMU &amp; Chicago Booth — delivered in a weekend intensive, not 6 months.</a:t>
            </a:r>
          </a:p>
        </p:txBody>
      </p:sp>
      <p:sp>
        <p:nvSpPr>
          <p:cNvPr id="6" name="LeftBg"/>
          <p:cNvSpPr/>
          <p:nvPr/>
        </p:nvSpPr>
        <p:spPr>
          <a:xfrm>
            <a:off x="411480" y="1000000"/>
            <a:ext cx="4000000" cy="384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1A253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RightBg"/>
          <p:cNvSpPr/>
          <p:nvPr/>
        </p:nvSpPr>
        <p:spPr>
          <a:xfrm>
            <a:off x="4640000" y="1000000"/>
            <a:ext cx="4090000" cy="384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1A253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urrH"/>
          <p:cNvSpPr/>
          <p:nvPr/>
        </p:nvSpPr>
        <p:spPr>
          <a:xfrm>
            <a:off x="548000" y="1045000"/>
            <a:ext cx="3800000" cy="2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CURRICULUM  —  8 MODULES</a:t>
            </a:r>
          </a:p>
        </p:txBody>
      </p:sp>
      <p:sp>
        <p:nvSpPr>
          <p:cNvPr id="9" name="Modules"/>
          <p:cNvSpPr/>
          <p:nvPr/>
        </p:nvSpPr>
        <p:spPr>
          <a:xfrm>
            <a:off x="548000" y="1270000"/>
            <a:ext cx="3800000" cy="345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850" b="1" dirty="0">
                <a:solidFill>
                  <a:srgbClr val="F59E0B"/>
                </a:solidFill>
              </a:rPr>
              <a:t>01  </a:t>
            </a:r>
            <a:r>
              <a:rPr lang="en-US" sz="850" b="1" dirty="0">
                <a:solidFill>
                  <a:srgbClr val="FFFFFF"/>
                </a:solidFill>
              </a:rPr>
              <a:t>AI Foundations &amp; Business Value</a:t>
            </a:r>
          </a:p>
          <a:p>
            <a:pPr marL="270000" indent="0">
              <a:buNone/>
            </a:pPr>
            <a:r>
              <a:rPr lang="en-US" sz="800" dirty="0">
                <a:solidFill>
                  <a:srgbClr val="7A9BB5"/>
                </a:solidFill>
              </a:rPr>
              <a:t>Demystifying AI  ·  Enterprise landscape  ·  Value creation</a:t>
            </a:r>
          </a:p>
          <a:p>
            <a:endParaRPr lang="en-US" sz="750"/>
          </a:p>
          <a:p>
            <a:pPr marL="0" indent="0">
              <a:buNone/>
            </a:pPr>
            <a:r>
              <a:rPr lang="en-US" sz="850" b="1" dirty="0">
                <a:solidFill>
                  <a:srgbClr val="F59E0B"/>
                </a:solidFill>
              </a:rPr>
              <a:t>02  </a:t>
            </a:r>
            <a:r>
              <a:rPr lang="en-US" sz="850" b="1" dirty="0">
                <a:solidFill>
                  <a:srgbClr val="FFFFFF"/>
                </a:solidFill>
              </a:rPr>
              <a:t>AI Strategy &amp; Transformation Roadmap</a:t>
            </a:r>
          </a:p>
          <a:p>
            <a:pPr marL="270000" indent="0">
              <a:buNone/>
            </a:pPr>
            <a:r>
              <a:rPr lang="en-US" sz="800" dirty="0">
                <a:solidFill>
                  <a:srgbClr val="7A9BB5"/>
                </a:solidFill>
              </a:rPr>
              <a:t>Business to AI strategy  ·  Use case prioritization  ·  ROI</a:t>
            </a:r>
          </a:p>
          <a:p>
            <a:endParaRPr lang="en-US" sz="750"/>
          </a:p>
          <a:p>
            <a:pPr marL="0" indent="0">
              <a:buNone/>
            </a:pPr>
            <a:r>
              <a:rPr lang="en-US" sz="850" b="1" dirty="0">
                <a:solidFill>
                  <a:srgbClr val="F59E0B"/>
                </a:solidFill>
              </a:rPr>
              <a:t>03  </a:t>
            </a:r>
            <a:r>
              <a:rPr lang="en-US" sz="850" b="1" dirty="0">
                <a:solidFill>
                  <a:srgbClr val="FFFFFF"/>
                </a:solidFill>
              </a:rPr>
              <a:t>Structuring the CAIO Organization</a:t>
            </a:r>
          </a:p>
          <a:p>
            <a:pPr marL="270000" indent="0">
              <a:buNone/>
            </a:pPr>
            <a:r>
              <a:rPr lang="en-US" sz="800" dirty="0">
                <a:solidFill>
                  <a:srgbClr val="7A9BB5"/>
                </a:solidFill>
              </a:rPr>
              <a:t>Operating model  ·  RACI  ·  Team design  ·  Talent</a:t>
            </a:r>
          </a:p>
          <a:p>
            <a:endParaRPr lang="en-US" sz="750"/>
          </a:p>
          <a:p>
            <a:pPr marL="0" indent="0">
              <a:buNone/>
            </a:pPr>
            <a:r>
              <a:rPr lang="en-US" sz="850" b="1" dirty="0">
                <a:solidFill>
                  <a:srgbClr val="F59E0B"/>
                </a:solidFill>
              </a:rPr>
              <a:t>04  </a:t>
            </a:r>
            <a:r>
              <a:rPr lang="en-US" sz="850" b="1" dirty="0">
                <a:solidFill>
                  <a:srgbClr val="FFFFFF"/>
                </a:solidFill>
              </a:rPr>
              <a:t>Generative AI &amp; LLMs in the Enterprise</a:t>
            </a:r>
          </a:p>
          <a:p>
            <a:pPr marL="270000" indent="0">
              <a:buNone/>
            </a:pPr>
            <a:r>
              <a:rPr lang="en-US" sz="800" dirty="0">
                <a:solidFill>
                  <a:srgbClr val="7A9BB5"/>
                </a:solidFill>
              </a:rPr>
              <a:t>GenAI applications  ·  Prompt engineering  ·  Deployment</a:t>
            </a:r>
          </a:p>
          <a:p>
            <a:endParaRPr lang="en-US" sz="750"/>
          </a:p>
          <a:p>
            <a:pPr marL="0" indent="0">
              <a:buNone/>
            </a:pPr>
            <a:r>
              <a:rPr lang="en-US" sz="850" b="1" dirty="0">
                <a:solidFill>
                  <a:srgbClr val="F59E0B"/>
                </a:solidFill>
              </a:rPr>
              <a:t>05  </a:t>
            </a:r>
            <a:r>
              <a:rPr lang="en-US" sz="850" b="1" dirty="0">
                <a:solidFill>
                  <a:srgbClr val="FFFFFF"/>
                </a:solidFill>
              </a:rPr>
              <a:t>Leading Agentic AI</a:t>
            </a:r>
          </a:p>
          <a:p>
            <a:pPr marL="270000" indent="0">
              <a:buNone/>
            </a:pPr>
            <a:r>
              <a:rPr lang="en-US" sz="800" dirty="0">
                <a:solidFill>
                  <a:srgbClr val="7A9BB5"/>
                </a:solidFill>
              </a:rPr>
              <a:t>Agent architectures  ·  Oversight  ·  Human-in-the-loop</a:t>
            </a:r>
          </a:p>
          <a:p>
            <a:endParaRPr lang="en-US" sz="750"/>
          </a:p>
          <a:p>
            <a:pPr marL="0" indent="0">
              <a:buNone/>
            </a:pPr>
            <a:r>
              <a:rPr lang="en-US" sz="850" b="1" dirty="0">
                <a:solidFill>
                  <a:srgbClr val="F59E0B"/>
                </a:solidFill>
              </a:rPr>
              <a:t>06  </a:t>
            </a:r>
            <a:r>
              <a:rPr lang="en-US" sz="850" b="1" dirty="0">
                <a:solidFill>
                  <a:srgbClr val="FFFFFF"/>
                </a:solidFill>
              </a:rPr>
              <a:t>AI Governance, Risk &amp; ISO 42001</a:t>
            </a:r>
          </a:p>
          <a:p>
            <a:pPr marL="270000" indent="0">
              <a:buNone/>
            </a:pPr>
            <a:r>
              <a:rPr lang="en-US" sz="800" dirty="0">
                <a:solidFill>
                  <a:srgbClr val="7A9BB5"/>
                </a:solidFill>
              </a:rPr>
              <a:t>Governance frameworks  ·  Policy  ·  Regulatory alignment</a:t>
            </a:r>
          </a:p>
          <a:p>
            <a:endParaRPr lang="en-US" sz="750"/>
          </a:p>
          <a:p>
            <a:pPr marL="0" indent="0">
              <a:buNone/>
            </a:pPr>
            <a:r>
              <a:rPr lang="en-US" sz="850" b="1" dirty="0">
                <a:solidFill>
                  <a:srgbClr val="F59E0B"/>
                </a:solidFill>
              </a:rPr>
              <a:t>07  </a:t>
            </a:r>
            <a:r>
              <a:rPr lang="en-US" sz="850" b="1" dirty="0">
                <a:solidFill>
                  <a:srgbClr val="FFFFFF"/>
                </a:solidFill>
              </a:rPr>
              <a:t>AI Cybersecurity &amp; Data Privacy</a:t>
            </a:r>
          </a:p>
          <a:p>
            <a:pPr marL="270000" indent="0">
              <a:buNone/>
            </a:pPr>
            <a:r>
              <a:rPr lang="en-US" sz="800" dirty="0">
                <a:solidFill>
                  <a:srgbClr val="7A9BB5"/>
                </a:solidFill>
              </a:rPr>
              <a:t>AI risk  ·  Data protection  ·  Security by design</a:t>
            </a:r>
          </a:p>
          <a:p>
            <a:endParaRPr lang="en-US" sz="750"/>
          </a:p>
          <a:p>
            <a:pPr marL="0" indent="0">
              <a:buNone/>
            </a:pPr>
            <a:r>
              <a:rPr lang="en-US" sz="850" b="1" dirty="0">
                <a:solidFill>
                  <a:srgbClr val="F59E0B"/>
                </a:solidFill>
              </a:rPr>
              <a:t>08  </a:t>
            </a:r>
            <a:r>
              <a:rPr lang="en-US" sz="850" b="1" dirty="0">
                <a:solidFill>
                  <a:srgbClr val="FFFFFF"/>
                </a:solidFill>
              </a:rPr>
              <a:t>Leading AI in the C-Suite</a:t>
            </a:r>
          </a:p>
          <a:p>
            <a:pPr marL="270000" indent="0">
              <a:buNone/>
            </a:pPr>
            <a:r>
              <a:rPr lang="en-US" sz="800" dirty="0">
                <a:solidFill>
                  <a:srgbClr val="7A9BB5"/>
                </a:solidFill>
              </a:rPr>
              <a:t>Board communication  ·  Change leadership  ·  AI culture</a:t>
            </a:r>
          </a:p>
        </p:txBody>
      </p:sp>
      <p:sp>
        <p:nvSpPr>
          <p:cNvPr id="10" name="FacH"/>
          <p:cNvSpPr/>
          <p:nvPr/>
        </p:nvSpPr>
        <p:spPr>
          <a:xfrm>
            <a:off x="4780000" y="1045000"/>
            <a:ext cx="3800000" cy="2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FACULTY</a:t>
            </a:r>
          </a:p>
        </p:txBody>
      </p:sp>
      <p:sp>
        <p:nvSpPr>
          <p:cNvPr id="11" name="FacText"/>
          <p:cNvSpPr/>
          <p:nvPr/>
        </p:nvSpPr>
        <p:spPr>
          <a:xfrm>
            <a:off x="4780000" y="1265000"/>
            <a:ext cx="3800000" cy="26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MIT  ·  Harvard  ·  Kellogg  ·  Carnegie Mellon  ·  Johns Hopkins  ·  Columbia  ·  US Air Force</a:t>
            </a:r>
          </a:p>
        </p:txBody>
      </p:sp>
      <p:sp>
        <p:nvSpPr>
          <p:cNvPr id="12" name="DatesH"/>
          <p:cNvSpPr/>
          <p:nvPr/>
        </p:nvSpPr>
        <p:spPr>
          <a:xfrm>
            <a:off x="4780000" y="1580000"/>
            <a:ext cx="3800000" cy="2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F59E0B"/>
                </a:solidFill>
              </a:rPr>
              <a:t>2026 DATES  —  Weekend Intensives</a:t>
            </a:r>
          </a:p>
        </p:txBody>
      </p:sp>
      <p:sp>
        <p:nvSpPr>
          <p:cNvPr id="13" name="DatesList"/>
          <p:cNvSpPr/>
          <p:nvPr/>
        </p:nvSpPr>
        <p:spPr>
          <a:xfrm>
            <a:off x="4780000" y="1800000"/>
            <a:ext cx="3800000" cy="72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850" i="1" dirty="0">
                <a:solidFill>
                  <a:srgbClr val="C8D8E8"/>
                </a:solidFill>
              </a:rPr>
              <a:t>Fri–Sun format  ·  No work days missed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June 20–22  ·  Dallas, Texas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August 21–23  ·  Washington, DC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October 9–11  ·  Miami, FL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December 4–6  ·  Chicago, IL</a:t>
            </a:r>
          </a:p>
        </p:txBody>
      </p:sp>
      <p:sp>
        <p:nvSpPr>
          <p:cNvPr id="14" name="RightDetails"/>
          <p:cNvSpPr/>
          <p:nvPr/>
        </p:nvSpPr>
        <p:spPr>
          <a:xfrm>
            <a:off x="4780000" y="2590000"/>
            <a:ext cx="3800000" cy="215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FORMAT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Weekend intensive (Fri–Sun)  ·  Live online  ·  Private cohort  ·  Arabic on request</a:t>
            </a:r>
          </a:p>
          <a:p>
            <a:endParaRPr lang="en-US" sz="900" dirty="0"/>
          </a:p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INVESTMENT</a:t>
            </a:r>
          </a:p>
          <a:p>
            <a:pPr marL="0" indent="0">
              <a:buNone/>
            </a:pPr>
            <a:r>
              <a:rPr lang="en-US" sz="1100" b="1" dirty="0">
                <a:solidFill>
                  <a:srgbClr val="14B8A6"/>
                </a:solidFill>
              </a:rPr>
              <a:t>From $3,500 </a:t>
            </a:r>
            <a:r>
              <a:rPr lang="en-US" sz="850" dirty="0">
                <a:solidFill>
                  <a:srgbClr val="7A9BB5"/>
                </a:solidFill>
              </a:rPr>
              <a:t>per person</a:t>
            </a:r>
          </a:p>
          <a:p>
            <a:pPr marL="0" indent="0">
              <a:buNone/>
            </a:pPr>
            <a:r>
              <a:rPr lang="en-US" sz="1100" b="1" dirty="0">
                <a:solidFill>
                  <a:srgbClr val="F59E0B"/>
                </a:solidFill>
              </a:rPr>
              <a:t>From $35,000 </a:t>
            </a:r>
            <a:r>
              <a:rPr lang="en-US" sz="850" dirty="0">
                <a:solidFill>
                  <a:srgbClr val="7A9BB5"/>
                </a:solidFill>
              </a:rPr>
              <a:t>private cohort</a:t>
            </a:r>
          </a:p>
          <a:p>
            <a:endParaRPr lang="en-US" sz="900" dirty="0"/>
          </a:p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CERTIFICATION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CAIO Executive Credential  ·  ISO 42001 module included</a:t>
            </a:r>
          </a:p>
          <a:p>
            <a:endParaRPr lang="en-US" sz="900" dirty="0"/>
          </a:p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WHO SHOULD ATTEND?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C-suite &amp; aspiring CAIOs  ·  Risk &amp; compliance leaders  ·  Government agency heads  ·  Regulated industry executives</a:t>
            </a:r>
          </a:p>
        </p:txBody>
      </p:sp>
      <p:sp>
        <p:nvSpPr>
          <p:cNvPr id="15" name="Footer"/>
          <p:cNvSpPr/>
          <p:nvPr/>
        </p:nvSpPr>
        <p:spPr>
          <a:xfrm>
            <a:off x="0" y="5030000"/>
            <a:ext cx="9144000" cy="1135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US" sz="700" dirty="0" smtClean="0">
                <a:solidFill>
                  <a:srgbClr val="4A5568"/>
                </a:solidFill>
              </a:rPr>
              <a:t>www.aiadvantages.ai  ·  rehan@aiadvantages.ai  ·  +1 908-300-6745  ·  5 Cowboys Way, Suite 300, Frisco, Texas     local partner Absolute solutions</a:t>
            </a:r>
            <a:endParaRPr lang="en-US" sz="700" dirty="0">
              <a:solidFill>
                <a:srgbClr val="4A5568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ISO 42001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Line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Eyebrow"/>
          <p:cNvSpPr/>
          <p:nvPr/>
        </p:nvSpPr>
        <p:spPr>
          <a:xfrm>
            <a:off x="41148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0" dirty="0">
                <a:solidFill>
                  <a:srgbClr val="14B8A6"/>
                </a:solidFill>
              </a:rPr>
              <a:t>C E R T I F I C A T I O N  ·  G O L D  S T A N D A R D</a:t>
            </a:r>
          </a:p>
        </p:txBody>
      </p:sp>
      <p:sp>
        <p:nvSpPr>
          <p:cNvPr id="4" name="Title"/>
          <p:cNvSpPr/>
          <p:nvPr/>
        </p:nvSpPr>
        <p:spPr>
          <a:xfrm>
            <a:off x="411480" y="347472"/>
            <a:ext cx="8229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ISO 42001 AI Management Systems</a:t>
            </a:r>
          </a:p>
        </p:txBody>
      </p:sp>
      <p:sp>
        <p:nvSpPr>
          <p:cNvPr id="5" name="Subtitle"/>
          <p:cNvSpPr/>
          <p:nvPr/>
        </p:nvSpPr>
        <p:spPr>
          <a:xfrm>
            <a:off x="411480" y="830000"/>
            <a:ext cx="8229600" cy="2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1200" i="1" dirty="0">
                <a:solidFill>
                  <a:srgbClr val="14B8A6"/>
                </a:solidFill>
              </a:rPr>
              <a:t>Lead Auditor Certification &amp; Enterprise Implementation</a:t>
            </a:r>
          </a:p>
        </p:txBody>
      </p:sp>
      <p:sp>
        <p:nvSpPr>
          <p:cNvPr id="6" name="DiffBox"/>
          <p:cNvSpPr/>
          <p:nvPr/>
        </p:nvSpPr>
        <p:spPr>
          <a:xfrm>
            <a:off x="411480" y="1060000"/>
            <a:ext cx="8229600" cy="200000"/>
          </a:xfrm>
          <a:prstGeom prst="rect">
            <a:avLst/>
          </a:prstGeom>
          <a:solidFill>
            <a:srgbClr val="1A1400"/>
          </a:solidFill>
          <a:ln w="12700">
            <a:solidFill>
              <a:srgbClr val="F59E0B"/>
            </a:solidFill>
          </a:ln>
        </p:spPr>
        <p:txBody>
          <a:bodyPr wrap="square" lIns="91440" tIns="45720" rIns="91440" bIns="4572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59E0B"/>
                </a:solidFill>
              </a:rPr>
              <a:t>The only globally recognized standard for AI management. The only trainer who has lived it across five Fortune 500 institutions — with zero regulatory findings.</a:t>
            </a:r>
          </a:p>
        </p:txBody>
      </p:sp>
      <p:sp>
        <p:nvSpPr>
          <p:cNvPr id="7" name="LeftBg"/>
          <p:cNvSpPr/>
          <p:nvPr/>
        </p:nvSpPr>
        <p:spPr>
          <a:xfrm>
            <a:off x="411480" y="1310000"/>
            <a:ext cx="4000000" cy="350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1A253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RightBg"/>
          <p:cNvSpPr/>
          <p:nvPr/>
        </p:nvSpPr>
        <p:spPr>
          <a:xfrm>
            <a:off x="4640000" y="1310000"/>
            <a:ext cx="4000000" cy="350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1A253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LeftH1"/>
          <p:cNvSpPr/>
          <p:nvPr/>
        </p:nvSpPr>
        <p:spPr>
          <a:xfrm>
            <a:off x="548000" y="1360000"/>
            <a:ext cx="3800000" cy="22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WHO SHOULD ATTEND?</a:t>
            </a:r>
          </a:p>
        </p:txBody>
      </p:sp>
      <p:sp>
        <p:nvSpPr>
          <p:cNvPr id="10" name="AttendList"/>
          <p:cNvSpPr/>
          <p:nvPr/>
        </p:nvSpPr>
        <p:spPr>
          <a:xfrm>
            <a:off x="548000" y="1600000"/>
            <a:ext cx="3750000" cy="75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180000" indent="-180000">
              <a:buChar char="—"/>
            </a:pPr>
            <a:r>
              <a:rPr lang="en-US" sz="900" dirty="0">
                <a:solidFill>
                  <a:srgbClr val="C8D8E8"/>
                </a:solidFill>
              </a:rPr>
              <a:t>Chief AI Officers and Chief Data Officers</a:t>
            </a:r>
          </a:p>
          <a:p>
            <a:pPr marL="180000" indent="-180000">
              <a:buChar char="—"/>
            </a:pPr>
            <a:r>
              <a:rPr lang="en-US" sz="900" dirty="0">
                <a:solidFill>
                  <a:srgbClr val="C8D8E8"/>
                </a:solidFill>
              </a:rPr>
              <a:t>AI governance and compliance leaders</a:t>
            </a:r>
          </a:p>
          <a:p>
            <a:pPr marL="180000" indent="-180000">
              <a:buChar char="—"/>
            </a:pPr>
            <a:r>
              <a:rPr lang="en-US" sz="900" dirty="0">
                <a:solidFill>
                  <a:srgbClr val="C8D8E8"/>
                </a:solidFill>
              </a:rPr>
              <a:t>Risk, audit, and legal officers responsible for AI oversight</a:t>
            </a:r>
          </a:p>
          <a:p>
            <a:pPr marL="180000" indent="-180000">
              <a:buChar char="—"/>
            </a:pPr>
            <a:r>
              <a:rPr lang="en-US" sz="900" dirty="0">
                <a:solidFill>
                  <a:srgbClr val="C8D8E8"/>
                </a:solidFill>
              </a:rPr>
              <a:t>Internal auditors expanding into AI systems</a:t>
            </a:r>
          </a:p>
          <a:p>
            <a:pPr marL="180000" indent="-180000">
              <a:buChar char="—"/>
            </a:pPr>
            <a:r>
              <a:rPr lang="en-US" sz="900" dirty="0">
                <a:solidFill>
                  <a:srgbClr val="C8D8E8"/>
                </a:solidFill>
              </a:rPr>
              <a:t>Government agency compliance teams</a:t>
            </a:r>
          </a:p>
        </p:txBody>
      </p:sp>
      <p:sp>
        <p:nvSpPr>
          <p:cNvPr id="11" name="LearnH"/>
          <p:cNvSpPr/>
          <p:nvPr/>
        </p:nvSpPr>
        <p:spPr>
          <a:xfrm>
            <a:off x="548000" y="2410000"/>
            <a:ext cx="3800000" cy="22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WHAT YOU WILL LEARN</a:t>
            </a:r>
          </a:p>
        </p:txBody>
      </p:sp>
      <p:sp>
        <p:nvSpPr>
          <p:cNvPr id="12" name="LearnList"/>
          <p:cNvSpPr/>
          <p:nvPr/>
        </p:nvSpPr>
        <p:spPr>
          <a:xfrm>
            <a:off x="548000" y="2650000"/>
            <a:ext cx="3750000" cy="20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Full ISO 42001 framework — structure, requirements, implementation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ISO 42001 conformity assessment and gap analysis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Designing and documenting an AI Management System (AIMS)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Integrating ISO 42001 with ISO 27001 for unified governance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Preparing for third-party certification audit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Applying the standard to Generative AI and Agentic AI deployments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Alignment with SDAIA, SAMA, OCC, and global AI regulatory frameworks</a:t>
            </a:r>
          </a:p>
        </p:txBody>
      </p:sp>
      <p:sp>
        <p:nvSpPr>
          <p:cNvPr id="13" name="WhyH"/>
          <p:cNvSpPr/>
          <p:nvPr/>
        </p:nvSpPr>
        <p:spPr>
          <a:xfrm>
            <a:off x="4780000" y="1360000"/>
            <a:ext cx="3700000" cy="22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F59E0B"/>
                </a:solidFill>
              </a:rPr>
              <a:t>WHY THIS MATTERS NOW</a:t>
            </a:r>
          </a:p>
        </p:txBody>
      </p:sp>
      <p:sp>
        <p:nvSpPr>
          <p:cNvPr id="14" name="WhyList"/>
          <p:cNvSpPr/>
          <p:nvPr/>
        </p:nvSpPr>
        <p:spPr>
          <a:xfrm>
            <a:off x="4780000" y="1600000"/>
            <a:ext cx="3700000" cy="7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84% of companies face regulatory pressure on AI — Gartner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ISO 42001 is the baseline requirement in regulated industries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SDAIA driving ISO alignment across all KSA government agencies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US Fortune 500 boards now demanding certified AI governance</a:t>
            </a:r>
          </a:p>
        </p:txBody>
      </p:sp>
      <p:sp>
        <p:nvSpPr>
          <p:cNvPr id="15" name="FacH"/>
          <p:cNvSpPr/>
          <p:nvPr/>
        </p:nvSpPr>
        <p:spPr>
          <a:xfrm>
            <a:off x="4780000" y="2370000"/>
            <a:ext cx="3700000" cy="22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FACULTY</a:t>
            </a:r>
          </a:p>
        </p:txBody>
      </p:sp>
      <p:sp>
        <p:nvSpPr>
          <p:cNvPr id="16" name="FacText"/>
          <p:cNvSpPr/>
          <p:nvPr/>
        </p:nvSpPr>
        <p:spPr>
          <a:xfrm>
            <a:off x="4780000" y="2610000"/>
            <a:ext cx="3700000" cy="35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Dual-certified ISO 42001 &amp; ISO 27001 Lead Auditors with active enterprise deployment experience across BofA, Morgan Stanley, Barclays, Citigroup, and HVCU.</a:t>
            </a:r>
          </a:p>
        </p:txBody>
      </p:sp>
      <p:sp>
        <p:nvSpPr>
          <p:cNvPr id="17" name="RightDetails"/>
          <p:cNvSpPr/>
          <p:nvPr/>
        </p:nvSpPr>
        <p:spPr>
          <a:xfrm>
            <a:off x="4780000" y="3020000"/>
            <a:ext cx="3700000" cy="17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FORMAT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3-day intensive  ·  In-person or live online  ·  Arabic available</a:t>
            </a:r>
          </a:p>
          <a:p>
            <a:endParaRPr lang="en-US" sz="900"/>
          </a:p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INVESTMENT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From $3,500 per person  ·  From $30,000 private cohort</a:t>
            </a:r>
          </a:p>
          <a:p>
            <a:endParaRPr lang="en-US" sz="900"/>
          </a:p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CERTIFICATION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ISO 42001 Lead Auditor Preparation Certificate  ·  Exam guidance included</a:t>
            </a:r>
          </a:p>
        </p:txBody>
      </p:sp>
      <p:sp>
        <p:nvSpPr>
          <p:cNvPr id="18" name="Footer"/>
          <p:cNvSpPr/>
          <p:nvPr/>
        </p:nvSpPr>
        <p:spPr>
          <a:xfrm>
            <a:off x="0" y="5030000"/>
            <a:ext cx="9144000" cy="1135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algn="ctr"/>
            <a:r>
              <a:rPr lang="en-US" sz="700" dirty="0">
                <a:solidFill>
                  <a:srgbClr val="4A5568"/>
                </a:solidFill>
              </a:rPr>
              <a:t>www.aiadvantages.ai  ·  rehan@aiadvantages.ai  ·  +1 908-300-6745  ·  5 Cowboys Way, Suite 300, Frisco, </a:t>
            </a:r>
            <a:r>
              <a:rPr lang="en-US" sz="700" dirty="0">
                <a:solidFill>
                  <a:srgbClr val="4A5568"/>
                </a:solidFill>
              </a:rPr>
              <a:t>Texas local partner Absolute solutions</a:t>
            </a:r>
            <a:endParaRPr lang="en-US" sz="700" dirty="0">
              <a:solidFill>
                <a:srgbClr val="4A5568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I Governance Agentic AI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Line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Eyebrow"/>
          <p:cNvSpPr/>
          <p:nvPr/>
        </p:nvSpPr>
        <p:spPr>
          <a:xfrm>
            <a:off x="41148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0" dirty="0">
                <a:solidFill>
                  <a:srgbClr val="14B8A6"/>
                </a:solidFill>
              </a:rPr>
              <a:t>G O V E R N A N C E  ·  A G E N T I C  A I  ·  R E S P O N S I B L E  A I</a:t>
            </a:r>
          </a:p>
        </p:txBody>
      </p:sp>
      <p:sp>
        <p:nvSpPr>
          <p:cNvPr id="4" name="Title"/>
          <p:cNvSpPr/>
          <p:nvPr/>
        </p:nvSpPr>
        <p:spPr>
          <a:xfrm>
            <a:off x="411480" y="347472"/>
            <a:ext cx="8229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AI Governance &amp; Agentic AI Leadership</a:t>
            </a:r>
          </a:p>
        </p:txBody>
      </p:sp>
      <p:sp>
        <p:nvSpPr>
          <p:cNvPr id="5" name="Subtitle"/>
          <p:cNvSpPr/>
          <p:nvPr/>
        </p:nvSpPr>
        <p:spPr>
          <a:xfrm>
            <a:off x="411480" y="830000"/>
            <a:ext cx="8229600" cy="2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1200" i="1" dirty="0">
                <a:solidFill>
                  <a:srgbClr val="14B8A6"/>
                </a:solidFill>
              </a:rPr>
              <a:t>From policy frameworks to autonomous agents — govern what you deploy.</a:t>
            </a:r>
          </a:p>
        </p:txBody>
      </p:sp>
      <p:sp>
        <p:nvSpPr>
          <p:cNvPr id="6" name="AlertBox"/>
          <p:cNvSpPr/>
          <p:nvPr/>
        </p:nvSpPr>
        <p:spPr>
          <a:xfrm>
            <a:off x="411480" y="1060000"/>
            <a:ext cx="8229600" cy="190000"/>
          </a:xfrm>
          <a:prstGeom prst="rect">
            <a:avLst/>
          </a:prstGeom>
          <a:solidFill>
            <a:srgbClr val="0A1A10"/>
          </a:solidFill>
          <a:ln w="12700">
            <a:solidFill>
              <a:srgbClr val="14B8A6"/>
            </a:solidFill>
          </a:ln>
        </p:spPr>
        <p:txBody>
          <a:bodyPr wrap="square" lIns="91440" tIns="45720" rIns="91440" bIns="4572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AI agents are making decisions and executing tasks without human approval. Most organizations have no governance architecture for this. We build it with you.</a:t>
            </a:r>
          </a:p>
        </p:txBody>
      </p:sp>
      <p:sp>
        <p:nvSpPr>
          <p:cNvPr id="7" name="LeftBg"/>
          <p:cNvSpPr/>
          <p:nvPr/>
        </p:nvSpPr>
        <p:spPr>
          <a:xfrm>
            <a:off x="411480" y="1300000"/>
            <a:ext cx="4000000" cy="352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1A253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RightBg"/>
          <p:cNvSpPr/>
          <p:nvPr/>
        </p:nvSpPr>
        <p:spPr>
          <a:xfrm>
            <a:off x="4640000" y="1300000"/>
            <a:ext cx="4000000" cy="352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1A253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AttH"/>
          <p:cNvSpPr/>
          <p:nvPr/>
        </p:nvSpPr>
        <p:spPr>
          <a:xfrm>
            <a:off x="548000" y="1350000"/>
            <a:ext cx="3800000" cy="22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WHO SHOULD ATTEND?</a:t>
            </a:r>
          </a:p>
        </p:txBody>
      </p:sp>
      <p:sp>
        <p:nvSpPr>
          <p:cNvPr id="10" name="AttList"/>
          <p:cNvSpPr/>
          <p:nvPr/>
        </p:nvSpPr>
        <p:spPr>
          <a:xfrm>
            <a:off x="548000" y="1590000"/>
            <a:ext cx="3750000" cy="7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180000" indent="-180000">
              <a:buChar char="—"/>
            </a:pPr>
            <a:r>
              <a:rPr lang="en-US" sz="900" dirty="0">
                <a:solidFill>
                  <a:srgbClr val="C8D8E8"/>
                </a:solidFill>
              </a:rPr>
              <a:t>Executives overseeing AI deployment in regulated environments</a:t>
            </a:r>
          </a:p>
          <a:p>
            <a:pPr marL="180000" indent="-180000">
              <a:buChar char="—"/>
            </a:pPr>
            <a:r>
              <a:rPr lang="en-US" sz="900" dirty="0">
                <a:solidFill>
                  <a:srgbClr val="C8D8E8"/>
                </a:solidFill>
              </a:rPr>
              <a:t>Risk, compliance, and audit leaders</a:t>
            </a:r>
          </a:p>
          <a:p>
            <a:pPr marL="180000" indent="-180000">
              <a:buChar char="—"/>
            </a:pPr>
            <a:r>
              <a:rPr lang="en-US" sz="900" dirty="0">
                <a:solidFill>
                  <a:srgbClr val="C8D8E8"/>
                </a:solidFill>
              </a:rPr>
              <a:t>Technology leaders deploying or evaluating agentic AI</a:t>
            </a:r>
          </a:p>
          <a:p>
            <a:pPr marL="180000" indent="-180000">
              <a:buChar char="—"/>
            </a:pPr>
            <a:r>
              <a:rPr lang="en-US" sz="900" dirty="0">
                <a:solidFill>
                  <a:srgbClr val="C8D8E8"/>
                </a:solidFill>
              </a:rPr>
              <a:t>Board members with AI oversight accountability</a:t>
            </a:r>
          </a:p>
        </p:txBody>
      </p:sp>
      <p:sp>
        <p:nvSpPr>
          <p:cNvPr id="11" name="GovH"/>
          <p:cNvSpPr/>
          <p:nvPr/>
        </p:nvSpPr>
        <p:spPr>
          <a:xfrm>
            <a:off x="548000" y="2340000"/>
            <a:ext cx="3800000" cy="22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AI GOVERNANCE MODULE</a:t>
            </a:r>
          </a:p>
        </p:txBody>
      </p:sp>
      <p:sp>
        <p:nvSpPr>
          <p:cNvPr id="12" name="GovList"/>
          <p:cNvSpPr/>
          <p:nvPr/>
        </p:nvSpPr>
        <p:spPr>
          <a:xfrm>
            <a:off x="548000" y="2580000"/>
            <a:ext cx="3750000" cy="113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Building enterprise AI governance frameworks from scratch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RACI models for AI accountability — who owns what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Regulatory alignment — SDAIA, SAMA, OCC, Fed, EU AI Act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Board reporting on AI risk — what directors need to know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ISO 42001 governance integration</a:t>
            </a:r>
          </a:p>
        </p:txBody>
      </p:sp>
      <p:sp>
        <p:nvSpPr>
          <p:cNvPr id="13" name="AgentH"/>
          <p:cNvSpPr/>
          <p:nvPr/>
        </p:nvSpPr>
        <p:spPr>
          <a:xfrm>
            <a:off x="4780000" y="1350000"/>
            <a:ext cx="3700000" cy="22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F59E0B"/>
                </a:solidFill>
              </a:rPr>
              <a:t>AGENTIC AI MODULE</a:t>
            </a:r>
          </a:p>
        </p:txBody>
      </p:sp>
      <p:sp>
        <p:nvSpPr>
          <p:cNvPr id="14" name="AgentList"/>
          <p:cNvSpPr/>
          <p:nvPr/>
        </p:nvSpPr>
        <p:spPr>
          <a:xfrm>
            <a:off x="4780000" y="1590000"/>
            <a:ext cx="3700000" cy="105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What is Agentic AI — architectures, capabilities, and risks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Multi-agent systems — orchestration, tool use, and autonomy levels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Human-in-the-loop design — when to intervene and how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Monitoring frameworks for autonomous AI systems</a:t>
            </a:r>
          </a:p>
          <a:p>
            <a:pPr marL="180000" indent="-180000">
              <a:buChar char="✦"/>
            </a:pPr>
            <a:r>
              <a:rPr lang="en-US" sz="900" dirty="0">
                <a:solidFill>
                  <a:srgbClr val="C8D8E8"/>
                </a:solidFill>
              </a:rPr>
              <a:t>Deploying Agentic AI safely in regulated industries</a:t>
            </a:r>
          </a:p>
        </p:txBody>
      </p:sp>
      <p:sp>
        <p:nvSpPr>
          <p:cNvPr id="15" name="RightDetails"/>
          <p:cNvSpPr/>
          <p:nvPr/>
        </p:nvSpPr>
        <p:spPr>
          <a:xfrm>
            <a:off x="4780000" y="2700000"/>
            <a:ext cx="3700000" cy="20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FORMAT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2-day executive workshop  ·  In-person or live online  ·  Arabic available</a:t>
            </a:r>
          </a:p>
          <a:p>
            <a:endParaRPr lang="en-US" sz="900"/>
          </a:p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INVESTMENT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From $2,500 per person  ·  From $20,000 private cohort</a:t>
            </a:r>
          </a:p>
          <a:p>
            <a:endParaRPr lang="en-US" sz="900"/>
          </a:p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FACULTY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MIT  ·  Kellogg  ·  Johns Hopkins  ·  Columbia  ·  US Air Force</a:t>
            </a:r>
          </a:p>
          <a:p>
            <a:endParaRPr lang="en-US" sz="900"/>
          </a:p>
          <a:p>
            <a:pPr marL="0" indent="0">
              <a:buNone/>
            </a:pPr>
            <a:r>
              <a:rPr lang="en-US" sz="900" b="1" spc="200" dirty="0">
                <a:solidFill>
                  <a:srgbClr val="14B8A6"/>
                </a:solidFill>
              </a:rPr>
              <a:t>CERTIFICATION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C8D8E8"/>
                </a:solidFill>
              </a:rPr>
              <a:t>AI Governance &amp; Agentic AI Certificate of Completion</a:t>
            </a:r>
          </a:p>
        </p:txBody>
      </p:sp>
      <p:sp>
        <p:nvSpPr>
          <p:cNvPr id="16" name="Footer"/>
          <p:cNvSpPr/>
          <p:nvPr/>
        </p:nvSpPr>
        <p:spPr>
          <a:xfrm>
            <a:off x="0" y="5030000"/>
            <a:ext cx="9144000" cy="1135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algn="ctr"/>
            <a:r>
              <a:rPr lang="en-US" sz="700" dirty="0">
                <a:solidFill>
                  <a:srgbClr val="4A5568"/>
                </a:solidFill>
              </a:rPr>
              <a:t>www.aiadvantages.ai  ·  rehan@aiadvantages.ai  ·  +1 908-300-6745  ·  5 Cowboys Way, Suite 300, Frisco, </a:t>
            </a:r>
            <a:r>
              <a:rPr lang="en-US" sz="700" dirty="0">
                <a:solidFill>
                  <a:srgbClr val="4A5568"/>
                </a:solidFill>
              </a:rPr>
              <a:t>Texas local partner Absolute solutions</a:t>
            </a:r>
            <a:endParaRPr lang="en-US" sz="700" dirty="0">
              <a:solidFill>
                <a:srgbClr val="4A5568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orkshop Programs">
    <p:bg>
      <p:bgPr>
        <a:solidFill>
          <a:srgbClr val="08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Line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14B8A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Eyebrow"/>
          <p:cNvSpPr/>
          <p:nvPr/>
        </p:nvSpPr>
        <p:spPr>
          <a:xfrm>
            <a:off x="41148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0" dirty="0">
                <a:solidFill>
                  <a:srgbClr val="14B8A6"/>
                </a:solidFill>
              </a:rPr>
              <a:t>W O R K S H O P  P R O G R A M S  —  2 0 2 6</a:t>
            </a:r>
          </a:p>
        </p:txBody>
      </p:sp>
      <p:sp>
        <p:nvSpPr>
          <p:cNvPr id="4" name="Title"/>
          <p:cNvSpPr/>
          <p:nvPr/>
        </p:nvSpPr>
        <p:spPr>
          <a:xfrm>
            <a:off x="411480" y="347472"/>
            <a:ext cx="5500000" cy="4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Hands-On AI Workshops</a:t>
            </a:r>
          </a:p>
        </p:txBody>
      </p:sp>
      <p:sp>
        <p:nvSpPr>
          <p:cNvPr id="5" name="Subtitle"/>
          <p:cNvSpPr/>
          <p:nvPr/>
        </p:nvSpPr>
        <p:spPr>
          <a:xfrm>
            <a:off x="411480" y="800000"/>
            <a:ext cx="8229600" cy="2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1000" i="1" dirty="0">
                <a:solidFill>
                  <a:srgbClr val="14B8A6"/>
                </a:solidFill>
              </a:rPr>
              <a:t>Available as private corporate engagements or open enrollment  ·  In-person  ·  Online  ·  Hybrid</a:t>
            </a:r>
          </a:p>
        </p:txBody>
      </p:sp>
      <p:sp>
        <p:nvSpPr>
          <p:cNvPr id="10" name="Tile1Bg"/>
          <p:cNvSpPr/>
          <p:nvPr/>
        </p:nvSpPr>
        <p:spPr>
          <a:xfrm>
            <a:off x="411480" y="1060000"/>
            <a:ext cx="1680000" cy="372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Tile1Text"/>
          <p:cNvSpPr/>
          <p:nvPr/>
        </p:nvSpPr>
        <p:spPr>
          <a:xfrm>
            <a:off x="457000" y="1110000"/>
            <a:ext cx="1590000" cy="36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AI Governance Bootcamp</a:t>
            </a:r>
          </a:p>
          <a:p>
            <a:pPr marL="0" indent="0">
              <a:buNone/>
            </a:pPr>
            <a:r>
              <a:rPr lang="en-US" sz="800" i="1" dirty="0">
                <a:solidFill>
                  <a:srgbClr val="14B8A6"/>
                </a:solidFill>
              </a:rPr>
              <a:t>Build Your Framework in 2 Days</a:t>
            </a:r>
          </a:p>
          <a:p>
            <a:endParaRPr lang="en-US" sz="800"/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AI governance framework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RACI model &amp; policy templates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Fed, OCC, SDAIA, SAMA alignment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ISO 42001 overview</a:t>
            </a:r>
          </a:p>
          <a:p>
            <a:endParaRPr lang="en-US" sz="800"/>
          </a:p>
          <a:p>
            <a:pPr marL="0" indent="0">
              <a:buNone/>
            </a:pPr>
            <a:r>
              <a:rPr lang="en-US" sz="900" b="1" dirty="0">
                <a:solidFill>
                  <a:srgbClr val="14B8A6"/>
                </a:solidFill>
              </a:rPr>
              <a:t>From $2,500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7A9BB5"/>
                </a:solidFill>
              </a:rPr>
              <a:t>per person</a:t>
            </a:r>
          </a:p>
          <a:p>
            <a:pPr marL="0" indent="0">
              <a:buNone/>
            </a:pPr>
            <a:r>
              <a:rPr lang="en-US" sz="900" b="1" dirty="0">
                <a:solidFill>
                  <a:srgbClr val="F59E0B"/>
                </a:solidFill>
              </a:rPr>
              <a:t>From $20,000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7A9BB5"/>
                </a:solidFill>
              </a:rPr>
              <a:t>private cohort</a:t>
            </a:r>
          </a:p>
        </p:txBody>
      </p:sp>
      <p:sp>
        <p:nvSpPr>
          <p:cNvPr id="20" name="Tile2Bg"/>
          <p:cNvSpPr/>
          <p:nvPr/>
        </p:nvSpPr>
        <p:spPr>
          <a:xfrm>
            <a:off x="2140000" y="1060000"/>
            <a:ext cx="1680000" cy="372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F59E0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Tile2Text"/>
          <p:cNvSpPr/>
          <p:nvPr/>
        </p:nvSpPr>
        <p:spPr>
          <a:xfrm>
            <a:off x="2186000" y="1110000"/>
            <a:ext cx="1590000" cy="36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ISO 42001 Intensive</a:t>
            </a:r>
          </a:p>
          <a:p>
            <a:pPr marL="0" indent="0">
              <a:buNone/>
            </a:pPr>
            <a:r>
              <a:rPr lang="en-US" sz="800" i="1" dirty="0">
                <a:solidFill>
                  <a:srgbClr val="F59E0B"/>
                </a:solidFill>
              </a:rPr>
              <a:t>Get Audit-Ready in 3 Days</a:t>
            </a:r>
          </a:p>
          <a:p>
            <a:endParaRPr lang="en-US" sz="800"/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Full ISO 42001 framework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Gap analysis &amp; AIMS documentation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ISO 27001 integration module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Audit preparation roadmap</a:t>
            </a:r>
          </a:p>
          <a:p>
            <a:endParaRPr lang="en-US" sz="800"/>
          </a:p>
          <a:p>
            <a:pPr marL="0" indent="0">
              <a:buNone/>
            </a:pPr>
            <a:r>
              <a:rPr lang="en-US" sz="900" b="1" dirty="0">
                <a:solidFill>
                  <a:srgbClr val="14B8A6"/>
                </a:solidFill>
              </a:rPr>
              <a:t>From $3,500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7A9BB5"/>
                </a:solidFill>
              </a:rPr>
              <a:t>per person</a:t>
            </a:r>
          </a:p>
          <a:p>
            <a:pPr marL="0" indent="0">
              <a:buNone/>
            </a:pPr>
            <a:r>
              <a:rPr lang="en-US" sz="900" b="1" dirty="0">
                <a:solidFill>
                  <a:srgbClr val="F59E0B"/>
                </a:solidFill>
              </a:rPr>
              <a:t>From $30,000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7A9BB5"/>
                </a:solidFill>
              </a:rPr>
              <a:t>private cohort</a:t>
            </a:r>
          </a:p>
        </p:txBody>
      </p:sp>
      <p:sp>
        <p:nvSpPr>
          <p:cNvPr id="30" name="Tile3Bg"/>
          <p:cNvSpPr/>
          <p:nvPr/>
        </p:nvSpPr>
        <p:spPr>
          <a:xfrm>
            <a:off x="3868000" y="1060000"/>
            <a:ext cx="1680000" cy="372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Tile3Text"/>
          <p:cNvSpPr/>
          <p:nvPr/>
        </p:nvSpPr>
        <p:spPr>
          <a:xfrm>
            <a:off x="3914000" y="1110000"/>
            <a:ext cx="1590000" cy="360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Agentic AI for Leaders</a:t>
            </a:r>
          </a:p>
          <a:p>
            <a:pPr marL="0" indent="0">
              <a:buNone/>
            </a:pPr>
            <a:r>
              <a:rPr lang="en-US" sz="800" i="1" dirty="0">
                <a:solidFill>
                  <a:srgbClr val="14B8A6"/>
                </a:solidFill>
              </a:rPr>
              <a:t>Deploy Agents Without Losing Control</a:t>
            </a:r>
          </a:p>
          <a:p>
            <a:endParaRPr lang="en-US" sz="800"/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Agentic AI risk taxonomy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Human-in-the-loop design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Governance for AI agents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Monitoring &amp; override architecture</a:t>
            </a:r>
          </a:p>
          <a:p>
            <a:endParaRPr lang="en-US" sz="800"/>
          </a:p>
          <a:p>
            <a:pPr marL="0" indent="0">
              <a:buNone/>
            </a:pPr>
            <a:r>
              <a:rPr lang="en-US" sz="900" b="1" dirty="0">
                <a:solidFill>
                  <a:srgbClr val="14B8A6"/>
                </a:solidFill>
              </a:rPr>
              <a:t>From $2,500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7A9BB5"/>
                </a:solidFill>
              </a:rPr>
              <a:t>per person</a:t>
            </a:r>
          </a:p>
          <a:p>
            <a:pPr marL="0" indent="0">
              <a:buNone/>
            </a:pPr>
            <a:r>
              <a:rPr lang="en-US" sz="900" b="1" dirty="0">
                <a:solidFill>
                  <a:srgbClr val="F59E0B"/>
                </a:solidFill>
              </a:rPr>
              <a:t>From $22,000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7A9BB5"/>
                </a:solidFill>
              </a:rPr>
              <a:t>private cohort</a:t>
            </a:r>
          </a:p>
        </p:txBody>
      </p:sp>
      <p:sp>
        <p:nvSpPr>
          <p:cNvPr id="40" name="Tile4Bg"/>
          <p:cNvSpPr/>
          <p:nvPr/>
        </p:nvSpPr>
        <p:spPr>
          <a:xfrm>
            <a:off x="5596000" y="1060000"/>
            <a:ext cx="1680000" cy="182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F59E0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1" name="Tile4Text"/>
          <p:cNvSpPr/>
          <p:nvPr/>
        </p:nvSpPr>
        <p:spPr>
          <a:xfrm>
            <a:off x="5642000" y="1110000"/>
            <a:ext cx="1590000" cy="172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AI Strategy for the C-Suite</a:t>
            </a:r>
          </a:p>
          <a:p>
            <a:pPr marL="0" indent="0">
              <a:buNone/>
            </a:pPr>
            <a:r>
              <a:rPr lang="en-US" sz="800" i="1" dirty="0">
                <a:solidFill>
                  <a:srgbClr val="F59E0B"/>
                </a:solidFill>
              </a:rPr>
              <a:t>AI Confidence in 1 Day</a:t>
            </a:r>
          </a:p>
          <a:p>
            <a:endParaRPr lang="en-US" sz="800"/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AI strategy framework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Board-level AI risk vocabulary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Board retreats &amp; executive offsites</a:t>
            </a:r>
          </a:p>
          <a:p>
            <a:endParaRPr lang="en-US" sz="800"/>
          </a:p>
          <a:p>
            <a:pPr marL="0" indent="0">
              <a:buNone/>
            </a:pPr>
            <a:r>
              <a:rPr lang="en-US" sz="900" b="1" dirty="0">
                <a:solidFill>
                  <a:srgbClr val="F59E0B"/>
                </a:solidFill>
              </a:rPr>
              <a:t>From $18,000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7A9BB5"/>
                </a:solidFill>
              </a:rPr>
              <a:t>private engagement</a:t>
            </a:r>
          </a:p>
        </p:txBody>
      </p:sp>
      <p:sp>
        <p:nvSpPr>
          <p:cNvPr id="50" name="Tile5Bg"/>
          <p:cNvSpPr/>
          <p:nvPr/>
        </p:nvSpPr>
        <p:spPr>
          <a:xfrm>
            <a:off x="5596000" y="2960000"/>
            <a:ext cx="1680000" cy="1820000"/>
          </a:xfrm>
          <a:prstGeom prst="rect">
            <a:avLst/>
          </a:prstGeom>
          <a:solidFill>
            <a:srgbClr val="0D1520"/>
          </a:solidFill>
          <a:ln w="12700">
            <a:solidFill>
              <a:srgbClr val="14B8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" name="Tile5Text"/>
          <p:cNvSpPr/>
          <p:nvPr/>
        </p:nvSpPr>
        <p:spPr>
          <a:xfrm>
            <a:off x="5642000" y="3010000"/>
            <a:ext cx="1590000" cy="1720000"/>
          </a:xfrm>
          <a:prstGeom prst="rect">
            <a:avLst/>
          </a:prstGeom>
          <a:noFill/>
          <a:ln/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Generative AI Masterclass</a:t>
            </a:r>
          </a:p>
          <a:p>
            <a:pPr marL="0" indent="0">
              <a:buNone/>
            </a:pPr>
            <a:r>
              <a:rPr lang="en-US" sz="800" i="1" dirty="0">
                <a:solidFill>
                  <a:srgbClr val="14B8A6"/>
                </a:solidFill>
              </a:rPr>
              <a:t>GenAI for Business Leaders</a:t>
            </a:r>
          </a:p>
          <a:p>
            <a:endParaRPr lang="en-US" sz="800"/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Practical GenAI skills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University partnerships available</a:t>
            </a:r>
          </a:p>
          <a:p>
            <a:pPr marL="120000" indent="-120000">
              <a:buChar char="✓"/>
            </a:pPr>
            <a:r>
              <a:rPr lang="en-US" sz="800" dirty="0">
                <a:solidFill>
                  <a:srgbClr val="C8D8E8"/>
                </a:solidFill>
              </a:rPr>
              <a:t>Arabic delivery available</a:t>
            </a:r>
          </a:p>
          <a:p>
            <a:endParaRPr lang="en-US" sz="800"/>
          </a:p>
          <a:p>
            <a:pPr marL="0" indent="0">
              <a:buNone/>
            </a:pPr>
            <a:r>
              <a:rPr lang="en-US" sz="900" b="1" dirty="0">
                <a:solidFill>
                  <a:srgbClr val="14B8A6"/>
                </a:solidFill>
              </a:rPr>
              <a:t>From $1,500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7A9BB5"/>
                </a:solidFill>
              </a:rPr>
              <a:t>per person</a:t>
            </a:r>
          </a:p>
          <a:p>
            <a:pPr marL="0" indent="0">
              <a:buNone/>
            </a:pPr>
            <a:r>
              <a:rPr lang="en-US" sz="900" b="1" dirty="0">
                <a:solidFill>
                  <a:srgbClr val="F59E0B"/>
                </a:solidFill>
              </a:rPr>
              <a:t>From $13,000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7A9BB5"/>
                </a:solidFill>
              </a:rPr>
              <a:t>private cohort</a:t>
            </a:r>
          </a:p>
        </p:txBody>
      </p:sp>
      <p:sp>
        <p:nvSpPr>
          <p:cNvPr id="60" name="BottomBanner"/>
          <p:cNvSpPr/>
          <p:nvPr/>
        </p:nvSpPr>
        <p:spPr>
          <a:xfrm>
            <a:off x="0" y="4870000"/>
            <a:ext cx="9144000" cy="160000"/>
          </a:xfrm>
          <a:prstGeom prst="rect">
            <a:avLst/>
          </a:prstGeom>
          <a:solidFill>
            <a:srgbClr val="0A1A15"/>
          </a:solidFill>
          <a:ln w="12700">
            <a:solidFill>
              <a:srgbClr val="14B8A6"/>
            </a:solidFill>
          </a:ln>
        </p:spPr>
        <p:txBody>
          <a:bodyPr wrap="square" lIns="91440" tIns="45720" rIns="91440" bIns="4572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14B8A6"/>
                </a:solidFill>
              </a:rPr>
              <a:t>All workshops available: in-person  ·  live online  ·  hybrid  ·  Arabic delivery on request  ·  Private corporate bookings welcome  ·  University &amp; government partnerships available</a:t>
            </a:r>
          </a:p>
        </p:txBody>
      </p:sp>
      <p:sp>
        <p:nvSpPr>
          <p:cNvPr id="61" name="Footer"/>
          <p:cNvSpPr/>
          <p:nvPr/>
        </p:nvSpPr>
        <p:spPr>
          <a:xfrm>
            <a:off x="0" y="5030000"/>
            <a:ext cx="9144000" cy="1135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568"/>
                </a:solidFill>
              </a:rPr>
              <a:t>www.aiadvantages.ai  ·  rehan@aiadvantages.ai  ·  +1 908-300-6745  ·  5 Cowboys Way, Suite 300, Frisco, </a:t>
            </a:r>
            <a:r>
              <a:rPr lang="en-US" sz="700" dirty="0" smtClean="0">
                <a:solidFill>
                  <a:srgbClr val="4A5568"/>
                </a:solidFill>
              </a:rPr>
              <a:t>Texas local partner </a:t>
            </a:r>
            <a:r>
              <a:rPr lang="en-US" sz="700" smtClean="0">
                <a:solidFill>
                  <a:srgbClr val="4A5568"/>
                </a:solidFill>
              </a:rPr>
              <a:t>Absolute Solutions</a:t>
            </a:r>
            <a:endParaRPr lang="en-US" sz="700" dirty="0">
              <a:solidFill>
                <a:srgbClr val="4A556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2459</Words>
  <Application>Microsoft Office PowerPoint</Application>
  <PresentationFormat>On-screen Show (16:9)</PresentationFormat>
  <Paragraphs>476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Calibre-SB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Advantages — Saudi Arabia Executive AI Education 2026</dc:title>
  <dc:subject>PptxGenJS Presentation</dc:subject>
  <dc:creator>PptxGenJS</dc:creator>
  <cp:lastModifiedBy>Asim</cp:lastModifiedBy>
  <cp:revision>22</cp:revision>
  <dcterms:created xsi:type="dcterms:W3CDTF">2026-03-17T16:46:05Z</dcterms:created>
  <dcterms:modified xsi:type="dcterms:W3CDTF">2026-04-09T08:14:21Z</dcterms:modified>
</cp:coreProperties>
</file>