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7" r:id="rId5"/>
    <p:sldId id="268" r:id="rId6"/>
    <p:sldId id="269" r:id="rId7"/>
    <p:sldId id="262" r:id="rId8"/>
    <p:sldId id="260" r:id="rId9"/>
    <p:sldId id="263" r:id="rId10"/>
    <p:sldId id="264" r:id="rId11"/>
    <p:sldId id="265" r:id="rId12"/>
    <p:sldId id="276" r:id="rId13"/>
    <p:sldId id="270" r:id="rId14"/>
    <p:sldId id="277" r:id="rId15"/>
    <p:sldId id="278" r:id="rId16"/>
    <p:sldId id="279" r:id="rId17"/>
    <p:sldId id="280" r:id="rId18"/>
    <p:sldId id="281" r:id="rId19"/>
    <p:sldId id="271" r:id="rId20"/>
    <p:sldId id="282" r:id="rId21"/>
    <p:sldId id="284" r:id="rId22"/>
    <p:sldId id="285" r:id="rId23"/>
    <p:sldId id="286" r:id="rId24"/>
    <p:sldId id="275" r:id="rId25"/>
    <p:sldId id="26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80" d="100"/>
          <a:sy n="80" d="100"/>
        </p:scale>
        <p:origin x="-1086"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6A50DC-A74A-44A7-AB35-897CC936311A}" type="doc">
      <dgm:prSet loTypeId="urn:microsoft.com/office/officeart/2005/8/layout/orgChart1" loCatId="hierarchy" qsTypeId="urn:microsoft.com/office/officeart/2005/8/quickstyle/simple1" qsCatId="simple" csTypeId="urn:microsoft.com/office/officeart/2005/8/colors/accent6_2" csCatId="accent6" phldr="1"/>
      <dgm:spPr/>
      <dgm:t>
        <a:bodyPr/>
        <a:lstStyle/>
        <a:p>
          <a:endParaRPr lang="en-US"/>
        </a:p>
      </dgm:t>
    </dgm:pt>
    <dgm:pt modelId="{C1C82106-175E-4D77-B9E2-77A62A38E5DD}">
      <dgm:prSet phldrT="[Text]" custT="1"/>
      <dgm:spPr/>
      <dgm:t>
        <a:bodyPr/>
        <a:lstStyle/>
        <a:p>
          <a:r>
            <a:rPr lang="en-US" sz="4000" b="1" dirty="0" smtClean="0"/>
            <a:t>Agent</a:t>
          </a:r>
          <a:endParaRPr lang="en-US" sz="4000" b="1" dirty="0"/>
        </a:p>
      </dgm:t>
    </dgm:pt>
    <dgm:pt modelId="{E7AF3E94-DC3E-4156-82AE-02B51FE3B5B9}" type="parTrans" cxnId="{4388205A-E61C-4A6E-930D-6E00C67A7B04}">
      <dgm:prSet/>
      <dgm:spPr/>
      <dgm:t>
        <a:bodyPr/>
        <a:lstStyle/>
        <a:p>
          <a:endParaRPr lang="en-US"/>
        </a:p>
      </dgm:t>
    </dgm:pt>
    <dgm:pt modelId="{DBAC1765-C754-4CF0-8298-65F1290E071C}" type="sibTrans" cxnId="{4388205A-E61C-4A6E-930D-6E00C67A7B04}">
      <dgm:prSet/>
      <dgm:spPr/>
      <dgm:t>
        <a:bodyPr/>
        <a:lstStyle/>
        <a:p>
          <a:endParaRPr lang="en-US"/>
        </a:p>
      </dgm:t>
    </dgm:pt>
    <dgm:pt modelId="{888C5BA7-A8BC-4685-92E8-9E8EBA11D7DA}">
      <dgm:prSet phldrT="[Text]"/>
      <dgm:spPr/>
      <dgm:t>
        <a:bodyPr/>
        <a:lstStyle/>
        <a:p>
          <a:r>
            <a:rPr lang="en-US" dirty="0" smtClean="0"/>
            <a:t>provides threat</a:t>
          </a:r>
        </a:p>
        <a:p>
          <a:r>
            <a:rPr lang="en-US" dirty="0" smtClean="0"/>
            <a:t>prevention, detection, and response capabilities</a:t>
          </a:r>
          <a:endParaRPr lang="en-US" dirty="0"/>
        </a:p>
      </dgm:t>
    </dgm:pt>
    <dgm:pt modelId="{71E26B66-92EE-4190-A6D2-BC7CDA0AE711}" type="parTrans" cxnId="{A7D9D988-98D3-474D-A0A7-65CC243D1A8B}">
      <dgm:prSet/>
      <dgm:spPr/>
      <dgm:t>
        <a:bodyPr/>
        <a:lstStyle/>
        <a:p>
          <a:endParaRPr lang="en-US"/>
        </a:p>
      </dgm:t>
    </dgm:pt>
    <dgm:pt modelId="{E2752456-0717-449A-B439-08D34CC2F4A0}" type="sibTrans" cxnId="{A7D9D988-98D3-474D-A0A7-65CC243D1A8B}">
      <dgm:prSet/>
      <dgm:spPr/>
      <dgm:t>
        <a:bodyPr/>
        <a:lstStyle/>
        <a:p>
          <a:endParaRPr lang="en-US"/>
        </a:p>
      </dgm:t>
    </dgm:pt>
    <dgm:pt modelId="{CE2BA69A-369A-47FF-964C-82544DC55A74}">
      <dgm:prSet phldrT="[Text]"/>
      <dgm:spPr/>
      <dgm:t>
        <a:bodyPr/>
        <a:lstStyle/>
        <a:p>
          <a:r>
            <a:rPr lang="en-US" dirty="0" smtClean="0"/>
            <a:t>collect different</a:t>
          </a:r>
        </a:p>
        <a:p>
          <a:r>
            <a:rPr lang="en-US" dirty="0" smtClean="0"/>
            <a:t>types of system and application data for Eagle Eye Manager</a:t>
          </a:r>
          <a:endParaRPr lang="en-US" dirty="0"/>
        </a:p>
      </dgm:t>
    </dgm:pt>
    <dgm:pt modelId="{402C991F-F2F4-478F-B6C4-81FF3C91C41F}" type="parTrans" cxnId="{02D23791-3F5F-4EE6-8B53-55B54C5020AE}">
      <dgm:prSet/>
      <dgm:spPr/>
      <dgm:t>
        <a:bodyPr/>
        <a:lstStyle/>
        <a:p>
          <a:endParaRPr lang="en-US"/>
        </a:p>
      </dgm:t>
    </dgm:pt>
    <dgm:pt modelId="{737A4725-89C1-4957-84BA-AAF6D1B2F322}" type="sibTrans" cxnId="{02D23791-3F5F-4EE6-8B53-55B54C5020AE}">
      <dgm:prSet/>
      <dgm:spPr/>
      <dgm:t>
        <a:bodyPr/>
        <a:lstStyle/>
        <a:p>
          <a:endParaRPr lang="en-US"/>
        </a:p>
      </dgm:t>
    </dgm:pt>
    <dgm:pt modelId="{8DF114F6-6F15-4F7C-95F5-96E38715321A}" type="pres">
      <dgm:prSet presAssocID="{CE6A50DC-A74A-44A7-AB35-897CC936311A}" presName="hierChild1" presStyleCnt="0">
        <dgm:presLayoutVars>
          <dgm:orgChart val="1"/>
          <dgm:chPref val="1"/>
          <dgm:dir/>
          <dgm:animOne val="branch"/>
          <dgm:animLvl val="lvl"/>
          <dgm:resizeHandles/>
        </dgm:presLayoutVars>
      </dgm:prSet>
      <dgm:spPr/>
      <dgm:t>
        <a:bodyPr/>
        <a:lstStyle/>
        <a:p>
          <a:endParaRPr lang="en-US"/>
        </a:p>
      </dgm:t>
    </dgm:pt>
    <dgm:pt modelId="{74DA991C-2081-4D80-8151-20B04D110FB4}" type="pres">
      <dgm:prSet presAssocID="{C1C82106-175E-4D77-B9E2-77A62A38E5DD}" presName="hierRoot1" presStyleCnt="0">
        <dgm:presLayoutVars>
          <dgm:hierBranch val="init"/>
        </dgm:presLayoutVars>
      </dgm:prSet>
      <dgm:spPr/>
    </dgm:pt>
    <dgm:pt modelId="{53E93FD2-BDEB-40CA-9D47-82E68002FE13}" type="pres">
      <dgm:prSet presAssocID="{C1C82106-175E-4D77-B9E2-77A62A38E5DD}" presName="rootComposite1" presStyleCnt="0"/>
      <dgm:spPr/>
    </dgm:pt>
    <dgm:pt modelId="{5AABAE37-3091-4266-9487-5D062427B20B}" type="pres">
      <dgm:prSet presAssocID="{C1C82106-175E-4D77-B9E2-77A62A38E5DD}" presName="rootText1" presStyleLbl="node0" presStyleIdx="0" presStyleCnt="1" custScaleX="144607" custScaleY="131063">
        <dgm:presLayoutVars>
          <dgm:chPref val="3"/>
        </dgm:presLayoutVars>
      </dgm:prSet>
      <dgm:spPr/>
      <dgm:t>
        <a:bodyPr/>
        <a:lstStyle/>
        <a:p>
          <a:endParaRPr lang="en-US"/>
        </a:p>
      </dgm:t>
    </dgm:pt>
    <dgm:pt modelId="{C3EAEFCF-CEC7-4607-B275-1C4CF0F10247}" type="pres">
      <dgm:prSet presAssocID="{C1C82106-175E-4D77-B9E2-77A62A38E5DD}" presName="rootConnector1" presStyleLbl="node1" presStyleIdx="0" presStyleCnt="0"/>
      <dgm:spPr/>
      <dgm:t>
        <a:bodyPr/>
        <a:lstStyle/>
        <a:p>
          <a:endParaRPr lang="en-US"/>
        </a:p>
      </dgm:t>
    </dgm:pt>
    <dgm:pt modelId="{CEED186A-229C-471F-899C-40104D7BBCC8}" type="pres">
      <dgm:prSet presAssocID="{C1C82106-175E-4D77-B9E2-77A62A38E5DD}" presName="hierChild2" presStyleCnt="0"/>
      <dgm:spPr/>
    </dgm:pt>
    <dgm:pt modelId="{5305DF94-DAB0-43A9-BCFB-B7A0ECA097C3}" type="pres">
      <dgm:prSet presAssocID="{71E26B66-92EE-4190-A6D2-BC7CDA0AE711}" presName="Name37" presStyleLbl="parChTrans1D2" presStyleIdx="0" presStyleCnt="2"/>
      <dgm:spPr/>
      <dgm:t>
        <a:bodyPr/>
        <a:lstStyle/>
        <a:p>
          <a:endParaRPr lang="en-US"/>
        </a:p>
      </dgm:t>
    </dgm:pt>
    <dgm:pt modelId="{E600A9DE-2715-42EC-AE54-0B67AD95AADA}" type="pres">
      <dgm:prSet presAssocID="{888C5BA7-A8BC-4685-92E8-9E8EBA11D7DA}" presName="hierRoot2" presStyleCnt="0">
        <dgm:presLayoutVars>
          <dgm:hierBranch val="init"/>
        </dgm:presLayoutVars>
      </dgm:prSet>
      <dgm:spPr/>
    </dgm:pt>
    <dgm:pt modelId="{E9CA115B-807A-400F-8ACC-4C1F2E50CC3E}" type="pres">
      <dgm:prSet presAssocID="{888C5BA7-A8BC-4685-92E8-9E8EBA11D7DA}" presName="rootComposite" presStyleCnt="0"/>
      <dgm:spPr/>
    </dgm:pt>
    <dgm:pt modelId="{3DE4E563-DA8B-426E-8CC4-1FB2EDD1E4AC}" type="pres">
      <dgm:prSet presAssocID="{888C5BA7-A8BC-4685-92E8-9E8EBA11D7DA}" presName="rootText" presStyleLbl="node2" presStyleIdx="0" presStyleCnt="2">
        <dgm:presLayoutVars>
          <dgm:chPref val="3"/>
        </dgm:presLayoutVars>
      </dgm:prSet>
      <dgm:spPr/>
      <dgm:t>
        <a:bodyPr/>
        <a:lstStyle/>
        <a:p>
          <a:endParaRPr lang="en-US"/>
        </a:p>
      </dgm:t>
    </dgm:pt>
    <dgm:pt modelId="{47B32B1E-C71B-43CA-BFD3-BE992EE7C5FB}" type="pres">
      <dgm:prSet presAssocID="{888C5BA7-A8BC-4685-92E8-9E8EBA11D7DA}" presName="rootConnector" presStyleLbl="node2" presStyleIdx="0" presStyleCnt="2"/>
      <dgm:spPr/>
      <dgm:t>
        <a:bodyPr/>
        <a:lstStyle/>
        <a:p>
          <a:endParaRPr lang="en-US"/>
        </a:p>
      </dgm:t>
    </dgm:pt>
    <dgm:pt modelId="{1CE36B60-F68A-4CB0-A12F-C3D31886DA31}" type="pres">
      <dgm:prSet presAssocID="{888C5BA7-A8BC-4685-92E8-9E8EBA11D7DA}" presName="hierChild4" presStyleCnt="0"/>
      <dgm:spPr/>
    </dgm:pt>
    <dgm:pt modelId="{A270802F-33AA-4DE0-8812-6F8FCB006BFF}" type="pres">
      <dgm:prSet presAssocID="{888C5BA7-A8BC-4685-92E8-9E8EBA11D7DA}" presName="hierChild5" presStyleCnt="0"/>
      <dgm:spPr/>
    </dgm:pt>
    <dgm:pt modelId="{059AF9E6-3512-4ED8-B016-0656A1360AF0}" type="pres">
      <dgm:prSet presAssocID="{402C991F-F2F4-478F-B6C4-81FF3C91C41F}" presName="Name37" presStyleLbl="parChTrans1D2" presStyleIdx="1" presStyleCnt="2"/>
      <dgm:spPr/>
      <dgm:t>
        <a:bodyPr/>
        <a:lstStyle/>
        <a:p>
          <a:endParaRPr lang="en-US"/>
        </a:p>
      </dgm:t>
    </dgm:pt>
    <dgm:pt modelId="{7A2F374A-E28D-47B9-BC21-D046474D7462}" type="pres">
      <dgm:prSet presAssocID="{CE2BA69A-369A-47FF-964C-82544DC55A74}" presName="hierRoot2" presStyleCnt="0">
        <dgm:presLayoutVars>
          <dgm:hierBranch val="init"/>
        </dgm:presLayoutVars>
      </dgm:prSet>
      <dgm:spPr/>
    </dgm:pt>
    <dgm:pt modelId="{6C2A404D-25D3-488B-A955-0C07AE65E4DE}" type="pres">
      <dgm:prSet presAssocID="{CE2BA69A-369A-47FF-964C-82544DC55A74}" presName="rootComposite" presStyleCnt="0"/>
      <dgm:spPr/>
    </dgm:pt>
    <dgm:pt modelId="{A7F88E3F-4A73-4E20-BA41-A4A1D25DAA60}" type="pres">
      <dgm:prSet presAssocID="{CE2BA69A-369A-47FF-964C-82544DC55A74}" presName="rootText" presStyleLbl="node2" presStyleIdx="1" presStyleCnt="2">
        <dgm:presLayoutVars>
          <dgm:chPref val="3"/>
        </dgm:presLayoutVars>
      </dgm:prSet>
      <dgm:spPr/>
      <dgm:t>
        <a:bodyPr/>
        <a:lstStyle/>
        <a:p>
          <a:endParaRPr lang="en-US"/>
        </a:p>
      </dgm:t>
    </dgm:pt>
    <dgm:pt modelId="{98C53BC4-B5FC-4B53-9A75-449A65AF541B}" type="pres">
      <dgm:prSet presAssocID="{CE2BA69A-369A-47FF-964C-82544DC55A74}" presName="rootConnector" presStyleLbl="node2" presStyleIdx="1" presStyleCnt="2"/>
      <dgm:spPr/>
      <dgm:t>
        <a:bodyPr/>
        <a:lstStyle/>
        <a:p>
          <a:endParaRPr lang="en-US"/>
        </a:p>
      </dgm:t>
    </dgm:pt>
    <dgm:pt modelId="{1069BD3D-29E9-49E9-8DEF-CD6D44C415EC}" type="pres">
      <dgm:prSet presAssocID="{CE2BA69A-369A-47FF-964C-82544DC55A74}" presName="hierChild4" presStyleCnt="0"/>
      <dgm:spPr/>
    </dgm:pt>
    <dgm:pt modelId="{55A7E0FA-AC7A-43CD-9F03-5AE972134EA2}" type="pres">
      <dgm:prSet presAssocID="{CE2BA69A-369A-47FF-964C-82544DC55A74}" presName="hierChild5" presStyleCnt="0"/>
      <dgm:spPr/>
    </dgm:pt>
    <dgm:pt modelId="{2BFE4300-D235-4143-B3CC-9B36C896A7E1}" type="pres">
      <dgm:prSet presAssocID="{C1C82106-175E-4D77-B9E2-77A62A38E5DD}" presName="hierChild3" presStyleCnt="0"/>
      <dgm:spPr/>
    </dgm:pt>
  </dgm:ptLst>
  <dgm:cxnLst>
    <dgm:cxn modelId="{F50DE78B-AB24-4240-8CFD-477D0DEAF9D7}" type="presOf" srcId="{888C5BA7-A8BC-4685-92E8-9E8EBA11D7DA}" destId="{3DE4E563-DA8B-426E-8CC4-1FB2EDD1E4AC}" srcOrd="0" destOrd="0" presId="urn:microsoft.com/office/officeart/2005/8/layout/orgChart1"/>
    <dgm:cxn modelId="{2E1E4A2A-20B9-411F-8697-3E045CDDC7BC}" type="presOf" srcId="{402C991F-F2F4-478F-B6C4-81FF3C91C41F}" destId="{059AF9E6-3512-4ED8-B016-0656A1360AF0}" srcOrd="0" destOrd="0" presId="urn:microsoft.com/office/officeart/2005/8/layout/orgChart1"/>
    <dgm:cxn modelId="{7EB18643-AF3A-4410-8ED5-E54FF7101841}" type="presOf" srcId="{CE2BA69A-369A-47FF-964C-82544DC55A74}" destId="{98C53BC4-B5FC-4B53-9A75-449A65AF541B}" srcOrd="1" destOrd="0" presId="urn:microsoft.com/office/officeart/2005/8/layout/orgChart1"/>
    <dgm:cxn modelId="{A7D9D988-98D3-474D-A0A7-65CC243D1A8B}" srcId="{C1C82106-175E-4D77-B9E2-77A62A38E5DD}" destId="{888C5BA7-A8BC-4685-92E8-9E8EBA11D7DA}" srcOrd="0" destOrd="0" parTransId="{71E26B66-92EE-4190-A6D2-BC7CDA0AE711}" sibTransId="{E2752456-0717-449A-B439-08D34CC2F4A0}"/>
    <dgm:cxn modelId="{90E4AA4F-E0EC-4915-89AC-86DEBF539F7D}" type="presOf" srcId="{888C5BA7-A8BC-4685-92E8-9E8EBA11D7DA}" destId="{47B32B1E-C71B-43CA-BFD3-BE992EE7C5FB}" srcOrd="1" destOrd="0" presId="urn:microsoft.com/office/officeart/2005/8/layout/orgChart1"/>
    <dgm:cxn modelId="{FCF37C8E-17A7-46C5-8FE7-907167A0C59B}" type="presOf" srcId="{71E26B66-92EE-4190-A6D2-BC7CDA0AE711}" destId="{5305DF94-DAB0-43A9-BCFB-B7A0ECA097C3}" srcOrd="0" destOrd="0" presId="urn:microsoft.com/office/officeart/2005/8/layout/orgChart1"/>
    <dgm:cxn modelId="{C617337A-0E3F-4C4C-B361-02986A11F813}" type="presOf" srcId="{C1C82106-175E-4D77-B9E2-77A62A38E5DD}" destId="{5AABAE37-3091-4266-9487-5D062427B20B}" srcOrd="0" destOrd="0" presId="urn:microsoft.com/office/officeart/2005/8/layout/orgChart1"/>
    <dgm:cxn modelId="{532165B0-BA41-4B54-9D87-92BEEB7BC3BD}" type="presOf" srcId="{CE6A50DC-A74A-44A7-AB35-897CC936311A}" destId="{8DF114F6-6F15-4F7C-95F5-96E38715321A}" srcOrd="0" destOrd="0" presId="urn:microsoft.com/office/officeart/2005/8/layout/orgChart1"/>
    <dgm:cxn modelId="{8024F253-C0EB-4F2A-A6B0-1C8EA9CC79AA}" type="presOf" srcId="{C1C82106-175E-4D77-B9E2-77A62A38E5DD}" destId="{C3EAEFCF-CEC7-4607-B275-1C4CF0F10247}" srcOrd="1" destOrd="0" presId="urn:microsoft.com/office/officeart/2005/8/layout/orgChart1"/>
    <dgm:cxn modelId="{4388205A-E61C-4A6E-930D-6E00C67A7B04}" srcId="{CE6A50DC-A74A-44A7-AB35-897CC936311A}" destId="{C1C82106-175E-4D77-B9E2-77A62A38E5DD}" srcOrd="0" destOrd="0" parTransId="{E7AF3E94-DC3E-4156-82AE-02B51FE3B5B9}" sibTransId="{DBAC1765-C754-4CF0-8298-65F1290E071C}"/>
    <dgm:cxn modelId="{02D23791-3F5F-4EE6-8B53-55B54C5020AE}" srcId="{C1C82106-175E-4D77-B9E2-77A62A38E5DD}" destId="{CE2BA69A-369A-47FF-964C-82544DC55A74}" srcOrd="1" destOrd="0" parTransId="{402C991F-F2F4-478F-B6C4-81FF3C91C41F}" sibTransId="{737A4725-89C1-4957-84BA-AAF6D1B2F322}"/>
    <dgm:cxn modelId="{2DD4381C-6D6D-4A29-BF3D-5855E5AD5CF8}" type="presOf" srcId="{CE2BA69A-369A-47FF-964C-82544DC55A74}" destId="{A7F88E3F-4A73-4E20-BA41-A4A1D25DAA60}" srcOrd="0" destOrd="0" presId="urn:microsoft.com/office/officeart/2005/8/layout/orgChart1"/>
    <dgm:cxn modelId="{76A65E42-4801-4C0D-BCFA-40D60786CEE8}" type="presParOf" srcId="{8DF114F6-6F15-4F7C-95F5-96E38715321A}" destId="{74DA991C-2081-4D80-8151-20B04D110FB4}" srcOrd="0" destOrd="0" presId="urn:microsoft.com/office/officeart/2005/8/layout/orgChart1"/>
    <dgm:cxn modelId="{7FDB5A26-744B-49D7-ACEF-A11A5B338878}" type="presParOf" srcId="{74DA991C-2081-4D80-8151-20B04D110FB4}" destId="{53E93FD2-BDEB-40CA-9D47-82E68002FE13}" srcOrd="0" destOrd="0" presId="urn:microsoft.com/office/officeart/2005/8/layout/orgChart1"/>
    <dgm:cxn modelId="{20B5A7BC-B428-4BEF-A76E-12B0DED7CFEB}" type="presParOf" srcId="{53E93FD2-BDEB-40CA-9D47-82E68002FE13}" destId="{5AABAE37-3091-4266-9487-5D062427B20B}" srcOrd="0" destOrd="0" presId="urn:microsoft.com/office/officeart/2005/8/layout/orgChart1"/>
    <dgm:cxn modelId="{BD66E48A-C29B-4A47-90AA-E1F89707DF9B}" type="presParOf" srcId="{53E93FD2-BDEB-40CA-9D47-82E68002FE13}" destId="{C3EAEFCF-CEC7-4607-B275-1C4CF0F10247}" srcOrd="1" destOrd="0" presId="urn:microsoft.com/office/officeart/2005/8/layout/orgChart1"/>
    <dgm:cxn modelId="{BE467513-60A5-4153-AF07-4AE9F99EF380}" type="presParOf" srcId="{74DA991C-2081-4D80-8151-20B04D110FB4}" destId="{CEED186A-229C-471F-899C-40104D7BBCC8}" srcOrd="1" destOrd="0" presId="urn:microsoft.com/office/officeart/2005/8/layout/orgChart1"/>
    <dgm:cxn modelId="{7F2FFC37-F068-42CF-AEEA-29A499DC74BD}" type="presParOf" srcId="{CEED186A-229C-471F-899C-40104D7BBCC8}" destId="{5305DF94-DAB0-43A9-BCFB-B7A0ECA097C3}" srcOrd="0" destOrd="0" presId="urn:microsoft.com/office/officeart/2005/8/layout/orgChart1"/>
    <dgm:cxn modelId="{66DFD152-6FB8-42DE-B692-CEE86B5C4E08}" type="presParOf" srcId="{CEED186A-229C-471F-899C-40104D7BBCC8}" destId="{E600A9DE-2715-42EC-AE54-0B67AD95AADA}" srcOrd="1" destOrd="0" presId="urn:microsoft.com/office/officeart/2005/8/layout/orgChart1"/>
    <dgm:cxn modelId="{6921D4F1-8878-44CA-9825-1FA8ADD7C439}" type="presParOf" srcId="{E600A9DE-2715-42EC-AE54-0B67AD95AADA}" destId="{E9CA115B-807A-400F-8ACC-4C1F2E50CC3E}" srcOrd="0" destOrd="0" presId="urn:microsoft.com/office/officeart/2005/8/layout/orgChart1"/>
    <dgm:cxn modelId="{5FB26E90-0432-49E2-9BA0-0D999385E425}" type="presParOf" srcId="{E9CA115B-807A-400F-8ACC-4C1F2E50CC3E}" destId="{3DE4E563-DA8B-426E-8CC4-1FB2EDD1E4AC}" srcOrd="0" destOrd="0" presId="urn:microsoft.com/office/officeart/2005/8/layout/orgChart1"/>
    <dgm:cxn modelId="{BE82D553-B7C6-447B-ACC4-D4A4F6E65A29}" type="presParOf" srcId="{E9CA115B-807A-400F-8ACC-4C1F2E50CC3E}" destId="{47B32B1E-C71B-43CA-BFD3-BE992EE7C5FB}" srcOrd="1" destOrd="0" presId="urn:microsoft.com/office/officeart/2005/8/layout/orgChart1"/>
    <dgm:cxn modelId="{223A0F7B-A20F-4E85-9DA8-315CF87A018D}" type="presParOf" srcId="{E600A9DE-2715-42EC-AE54-0B67AD95AADA}" destId="{1CE36B60-F68A-4CB0-A12F-C3D31886DA31}" srcOrd="1" destOrd="0" presId="urn:microsoft.com/office/officeart/2005/8/layout/orgChart1"/>
    <dgm:cxn modelId="{5C0049B9-11F9-483F-9A68-84534D4C61A4}" type="presParOf" srcId="{E600A9DE-2715-42EC-AE54-0B67AD95AADA}" destId="{A270802F-33AA-4DE0-8812-6F8FCB006BFF}" srcOrd="2" destOrd="0" presId="urn:microsoft.com/office/officeart/2005/8/layout/orgChart1"/>
    <dgm:cxn modelId="{6962D670-085E-471D-8B7C-E03D90341740}" type="presParOf" srcId="{CEED186A-229C-471F-899C-40104D7BBCC8}" destId="{059AF9E6-3512-4ED8-B016-0656A1360AF0}" srcOrd="2" destOrd="0" presId="urn:microsoft.com/office/officeart/2005/8/layout/orgChart1"/>
    <dgm:cxn modelId="{B0040931-5DB6-4664-9A1B-B4B39DC04C4F}" type="presParOf" srcId="{CEED186A-229C-471F-899C-40104D7BBCC8}" destId="{7A2F374A-E28D-47B9-BC21-D046474D7462}" srcOrd="3" destOrd="0" presId="urn:microsoft.com/office/officeart/2005/8/layout/orgChart1"/>
    <dgm:cxn modelId="{3BF07B12-DE8E-45C5-93B6-A1536ECBE868}" type="presParOf" srcId="{7A2F374A-E28D-47B9-BC21-D046474D7462}" destId="{6C2A404D-25D3-488B-A955-0C07AE65E4DE}" srcOrd="0" destOrd="0" presId="urn:microsoft.com/office/officeart/2005/8/layout/orgChart1"/>
    <dgm:cxn modelId="{58D1352B-11A0-4E23-A1BE-DBA333890481}" type="presParOf" srcId="{6C2A404D-25D3-488B-A955-0C07AE65E4DE}" destId="{A7F88E3F-4A73-4E20-BA41-A4A1D25DAA60}" srcOrd="0" destOrd="0" presId="urn:microsoft.com/office/officeart/2005/8/layout/orgChart1"/>
    <dgm:cxn modelId="{AB0F36E1-F11B-4C86-BAF0-B2E3579ED516}" type="presParOf" srcId="{6C2A404D-25D3-488B-A955-0C07AE65E4DE}" destId="{98C53BC4-B5FC-4B53-9A75-449A65AF541B}" srcOrd="1" destOrd="0" presId="urn:microsoft.com/office/officeart/2005/8/layout/orgChart1"/>
    <dgm:cxn modelId="{8FFA162C-871B-4A3D-BCA9-34456C0E0EF1}" type="presParOf" srcId="{7A2F374A-E28D-47B9-BC21-D046474D7462}" destId="{1069BD3D-29E9-49E9-8DEF-CD6D44C415EC}" srcOrd="1" destOrd="0" presId="urn:microsoft.com/office/officeart/2005/8/layout/orgChart1"/>
    <dgm:cxn modelId="{D94C7716-72F0-4B76-9956-5539A3D5439C}" type="presParOf" srcId="{7A2F374A-E28D-47B9-BC21-D046474D7462}" destId="{55A7E0FA-AC7A-43CD-9F03-5AE972134EA2}" srcOrd="2" destOrd="0" presId="urn:microsoft.com/office/officeart/2005/8/layout/orgChart1"/>
    <dgm:cxn modelId="{89BF51CC-4817-4E76-A29D-77258998A869}" type="presParOf" srcId="{74DA991C-2081-4D80-8151-20B04D110FB4}" destId="{2BFE4300-D235-4143-B3CC-9B36C896A7E1}" srcOrd="2" destOrd="0" presId="urn:microsoft.com/office/officeart/2005/8/layout/orgChart1"/>
  </dgm:cxnLst>
  <dgm:bg/>
  <dgm:whole/>
</dgm:dataModel>
</file>

<file path=ppt/diagrams/data2.xml><?xml version="1.0" encoding="utf-8"?>
<dgm:dataModel xmlns:dgm="http://schemas.openxmlformats.org/drawingml/2006/diagram" xmlns:a="http://schemas.openxmlformats.org/drawingml/2006/main">
  <dgm:ptLst>
    <dgm:pt modelId="{CE6A50DC-A74A-44A7-AB35-897CC936311A}"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C1C82106-175E-4D77-B9E2-77A62A38E5DD}">
      <dgm:prSet phldrT="[Text]" custT="1"/>
      <dgm:spPr/>
      <dgm:t>
        <a:bodyPr/>
        <a:lstStyle/>
        <a:p>
          <a:r>
            <a:rPr lang="en-US" sz="4000" b="1" dirty="0" smtClean="0"/>
            <a:t>Manager</a:t>
          </a:r>
          <a:endParaRPr lang="en-US" sz="4000" b="1" dirty="0"/>
        </a:p>
      </dgm:t>
    </dgm:pt>
    <dgm:pt modelId="{E7AF3E94-DC3E-4156-82AE-02B51FE3B5B9}" type="parTrans" cxnId="{4388205A-E61C-4A6E-930D-6E00C67A7B04}">
      <dgm:prSet/>
      <dgm:spPr/>
      <dgm:t>
        <a:bodyPr/>
        <a:lstStyle/>
        <a:p>
          <a:endParaRPr lang="en-US"/>
        </a:p>
      </dgm:t>
    </dgm:pt>
    <dgm:pt modelId="{DBAC1765-C754-4CF0-8298-65F1290E071C}" type="sibTrans" cxnId="{4388205A-E61C-4A6E-930D-6E00C67A7B04}">
      <dgm:prSet/>
      <dgm:spPr/>
      <dgm:t>
        <a:bodyPr/>
        <a:lstStyle/>
        <a:p>
          <a:endParaRPr lang="en-US"/>
        </a:p>
      </dgm:t>
    </dgm:pt>
    <dgm:pt modelId="{888C5BA7-A8BC-4685-92E8-9E8EBA11D7DA}">
      <dgm:prSet phldrT="[Text]"/>
      <dgm:spPr/>
      <dgm:t>
        <a:bodyPr/>
        <a:lstStyle/>
        <a:p>
          <a:r>
            <a:rPr lang="en-US" dirty="0" smtClean="0"/>
            <a:t>manage assets across the network</a:t>
          </a:r>
        </a:p>
      </dgm:t>
    </dgm:pt>
    <dgm:pt modelId="{71E26B66-92EE-4190-A6D2-BC7CDA0AE711}" type="parTrans" cxnId="{A7D9D988-98D3-474D-A0A7-65CC243D1A8B}">
      <dgm:prSet/>
      <dgm:spPr/>
      <dgm:t>
        <a:bodyPr/>
        <a:lstStyle/>
        <a:p>
          <a:endParaRPr lang="en-US"/>
        </a:p>
      </dgm:t>
    </dgm:pt>
    <dgm:pt modelId="{E2752456-0717-449A-B439-08D34CC2F4A0}" type="sibTrans" cxnId="{A7D9D988-98D3-474D-A0A7-65CC243D1A8B}">
      <dgm:prSet/>
      <dgm:spPr/>
      <dgm:t>
        <a:bodyPr/>
        <a:lstStyle/>
        <a:p>
          <a:endParaRPr lang="en-US"/>
        </a:p>
      </dgm:t>
    </dgm:pt>
    <dgm:pt modelId="{CE2BA69A-369A-47FF-964C-82544DC55A74}">
      <dgm:prSet phldrT="[Text]"/>
      <dgm:spPr/>
      <dgm:t>
        <a:bodyPr/>
        <a:lstStyle/>
        <a:p>
          <a:r>
            <a:rPr lang="en-US" dirty="0" smtClean="0"/>
            <a:t>analyzing the pertinent data received from the agents</a:t>
          </a:r>
          <a:endParaRPr lang="en-US" dirty="0"/>
        </a:p>
      </dgm:t>
    </dgm:pt>
    <dgm:pt modelId="{402C991F-F2F4-478F-B6C4-81FF3C91C41F}" type="parTrans" cxnId="{02D23791-3F5F-4EE6-8B53-55B54C5020AE}">
      <dgm:prSet/>
      <dgm:spPr/>
      <dgm:t>
        <a:bodyPr/>
        <a:lstStyle/>
        <a:p>
          <a:endParaRPr lang="en-US"/>
        </a:p>
      </dgm:t>
    </dgm:pt>
    <dgm:pt modelId="{737A4725-89C1-4957-84BA-AAF6D1B2F322}" type="sibTrans" cxnId="{02D23791-3F5F-4EE6-8B53-55B54C5020AE}">
      <dgm:prSet/>
      <dgm:spPr/>
      <dgm:t>
        <a:bodyPr/>
        <a:lstStyle/>
        <a:p>
          <a:endParaRPr lang="en-US"/>
        </a:p>
      </dgm:t>
    </dgm:pt>
    <dgm:pt modelId="{8DF114F6-6F15-4F7C-95F5-96E38715321A}" type="pres">
      <dgm:prSet presAssocID="{CE6A50DC-A74A-44A7-AB35-897CC936311A}" presName="hierChild1" presStyleCnt="0">
        <dgm:presLayoutVars>
          <dgm:orgChart val="1"/>
          <dgm:chPref val="1"/>
          <dgm:dir/>
          <dgm:animOne val="branch"/>
          <dgm:animLvl val="lvl"/>
          <dgm:resizeHandles/>
        </dgm:presLayoutVars>
      </dgm:prSet>
      <dgm:spPr/>
      <dgm:t>
        <a:bodyPr/>
        <a:lstStyle/>
        <a:p>
          <a:endParaRPr lang="en-US"/>
        </a:p>
      </dgm:t>
    </dgm:pt>
    <dgm:pt modelId="{74DA991C-2081-4D80-8151-20B04D110FB4}" type="pres">
      <dgm:prSet presAssocID="{C1C82106-175E-4D77-B9E2-77A62A38E5DD}" presName="hierRoot1" presStyleCnt="0">
        <dgm:presLayoutVars>
          <dgm:hierBranch val="init"/>
        </dgm:presLayoutVars>
      </dgm:prSet>
      <dgm:spPr/>
    </dgm:pt>
    <dgm:pt modelId="{53E93FD2-BDEB-40CA-9D47-82E68002FE13}" type="pres">
      <dgm:prSet presAssocID="{C1C82106-175E-4D77-B9E2-77A62A38E5DD}" presName="rootComposite1" presStyleCnt="0"/>
      <dgm:spPr/>
    </dgm:pt>
    <dgm:pt modelId="{5AABAE37-3091-4266-9487-5D062427B20B}" type="pres">
      <dgm:prSet presAssocID="{C1C82106-175E-4D77-B9E2-77A62A38E5DD}" presName="rootText1" presStyleLbl="node0" presStyleIdx="0" presStyleCnt="1" custScaleX="144607" custScaleY="131063">
        <dgm:presLayoutVars>
          <dgm:chPref val="3"/>
        </dgm:presLayoutVars>
      </dgm:prSet>
      <dgm:spPr/>
      <dgm:t>
        <a:bodyPr/>
        <a:lstStyle/>
        <a:p>
          <a:endParaRPr lang="en-US"/>
        </a:p>
      </dgm:t>
    </dgm:pt>
    <dgm:pt modelId="{C3EAEFCF-CEC7-4607-B275-1C4CF0F10247}" type="pres">
      <dgm:prSet presAssocID="{C1C82106-175E-4D77-B9E2-77A62A38E5DD}" presName="rootConnector1" presStyleLbl="node1" presStyleIdx="0" presStyleCnt="0"/>
      <dgm:spPr/>
      <dgm:t>
        <a:bodyPr/>
        <a:lstStyle/>
        <a:p>
          <a:endParaRPr lang="en-US"/>
        </a:p>
      </dgm:t>
    </dgm:pt>
    <dgm:pt modelId="{CEED186A-229C-471F-899C-40104D7BBCC8}" type="pres">
      <dgm:prSet presAssocID="{C1C82106-175E-4D77-B9E2-77A62A38E5DD}" presName="hierChild2" presStyleCnt="0"/>
      <dgm:spPr/>
    </dgm:pt>
    <dgm:pt modelId="{5305DF94-DAB0-43A9-BCFB-B7A0ECA097C3}" type="pres">
      <dgm:prSet presAssocID="{71E26B66-92EE-4190-A6D2-BC7CDA0AE711}" presName="Name37" presStyleLbl="parChTrans1D2" presStyleIdx="0" presStyleCnt="2"/>
      <dgm:spPr/>
      <dgm:t>
        <a:bodyPr/>
        <a:lstStyle/>
        <a:p>
          <a:endParaRPr lang="en-US"/>
        </a:p>
      </dgm:t>
    </dgm:pt>
    <dgm:pt modelId="{E600A9DE-2715-42EC-AE54-0B67AD95AADA}" type="pres">
      <dgm:prSet presAssocID="{888C5BA7-A8BC-4685-92E8-9E8EBA11D7DA}" presName="hierRoot2" presStyleCnt="0">
        <dgm:presLayoutVars>
          <dgm:hierBranch val="init"/>
        </dgm:presLayoutVars>
      </dgm:prSet>
      <dgm:spPr/>
    </dgm:pt>
    <dgm:pt modelId="{E9CA115B-807A-400F-8ACC-4C1F2E50CC3E}" type="pres">
      <dgm:prSet presAssocID="{888C5BA7-A8BC-4685-92E8-9E8EBA11D7DA}" presName="rootComposite" presStyleCnt="0"/>
      <dgm:spPr/>
    </dgm:pt>
    <dgm:pt modelId="{3DE4E563-DA8B-426E-8CC4-1FB2EDD1E4AC}" type="pres">
      <dgm:prSet presAssocID="{888C5BA7-A8BC-4685-92E8-9E8EBA11D7DA}" presName="rootText" presStyleLbl="node2" presStyleIdx="0" presStyleCnt="2">
        <dgm:presLayoutVars>
          <dgm:chPref val="3"/>
        </dgm:presLayoutVars>
      </dgm:prSet>
      <dgm:spPr/>
      <dgm:t>
        <a:bodyPr/>
        <a:lstStyle/>
        <a:p>
          <a:endParaRPr lang="en-US"/>
        </a:p>
      </dgm:t>
    </dgm:pt>
    <dgm:pt modelId="{47B32B1E-C71B-43CA-BFD3-BE992EE7C5FB}" type="pres">
      <dgm:prSet presAssocID="{888C5BA7-A8BC-4685-92E8-9E8EBA11D7DA}" presName="rootConnector" presStyleLbl="node2" presStyleIdx="0" presStyleCnt="2"/>
      <dgm:spPr/>
      <dgm:t>
        <a:bodyPr/>
        <a:lstStyle/>
        <a:p>
          <a:endParaRPr lang="en-US"/>
        </a:p>
      </dgm:t>
    </dgm:pt>
    <dgm:pt modelId="{1CE36B60-F68A-4CB0-A12F-C3D31886DA31}" type="pres">
      <dgm:prSet presAssocID="{888C5BA7-A8BC-4685-92E8-9E8EBA11D7DA}" presName="hierChild4" presStyleCnt="0"/>
      <dgm:spPr/>
    </dgm:pt>
    <dgm:pt modelId="{A270802F-33AA-4DE0-8812-6F8FCB006BFF}" type="pres">
      <dgm:prSet presAssocID="{888C5BA7-A8BC-4685-92E8-9E8EBA11D7DA}" presName="hierChild5" presStyleCnt="0"/>
      <dgm:spPr/>
    </dgm:pt>
    <dgm:pt modelId="{059AF9E6-3512-4ED8-B016-0656A1360AF0}" type="pres">
      <dgm:prSet presAssocID="{402C991F-F2F4-478F-B6C4-81FF3C91C41F}" presName="Name37" presStyleLbl="parChTrans1D2" presStyleIdx="1" presStyleCnt="2"/>
      <dgm:spPr/>
      <dgm:t>
        <a:bodyPr/>
        <a:lstStyle/>
        <a:p>
          <a:endParaRPr lang="en-US"/>
        </a:p>
      </dgm:t>
    </dgm:pt>
    <dgm:pt modelId="{7A2F374A-E28D-47B9-BC21-D046474D7462}" type="pres">
      <dgm:prSet presAssocID="{CE2BA69A-369A-47FF-964C-82544DC55A74}" presName="hierRoot2" presStyleCnt="0">
        <dgm:presLayoutVars>
          <dgm:hierBranch val="init"/>
        </dgm:presLayoutVars>
      </dgm:prSet>
      <dgm:spPr/>
    </dgm:pt>
    <dgm:pt modelId="{6C2A404D-25D3-488B-A955-0C07AE65E4DE}" type="pres">
      <dgm:prSet presAssocID="{CE2BA69A-369A-47FF-964C-82544DC55A74}" presName="rootComposite" presStyleCnt="0"/>
      <dgm:spPr/>
    </dgm:pt>
    <dgm:pt modelId="{A7F88E3F-4A73-4E20-BA41-A4A1D25DAA60}" type="pres">
      <dgm:prSet presAssocID="{CE2BA69A-369A-47FF-964C-82544DC55A74}" presName="rootText" presStyleLbl="node2" presStyleIdx="1" presStyleCnt="2">
        <dgm:presLayoutVars>
          <dgm:chPref val="3"/>
        </dgm:presLayoutVars>
      </dgm:prSet>
      <dgm:spPr/>
      <dgm:t>
        <a:bodyPr/>
        <a:lstStyle/>
        <a:p>
          <a:endParaRPr lang="en-US"/>
        </a:p>
      </dgm:t>
    </dgm:pt>
    <dgm:pt modelId="{98C53BC4-B5FC-4B53-9A75-449A65AF541B}" type="pres">
      <dgm:prSet presAssocID="{CE2BA69A-369A-47FF-964C-82544DC55A74}" presName="rootConnector" presStyleLbl="node2" presStyleIdx="1" presStyleCnt="2"/>
      <dgm:spPr/>
      <dgm:t>
        <a:bodyPr/>
        <a:lstStyle/>
        <a:p>
          <a:endParaRPr lang="en-US"/>
        </a:p>
      </dgm:t>
    </dgm:pt>
    <dgm:pt modelId="{1069BD3D-29E9-49E9-8DEF-CD6D44C415EC}" type="pres">
      <dgm:prSet presAssocID="{CE2BA69A-369A-47FF-964C-82544DC55A74}" presName="hierChild4" presStyleCnt="0"/>
      <dgm:spPr/>
    </dgm:pt>
    <dgm:pt modelId="{55A7E0FA-AC7A-43CD-9F03-5AE972134EA2}" type="pres">
      <dgm:prSet presAssocID="{CE2BA69A-369A-47FF-964C-82544DC55A74}" presName="hierChild5" presStyleCnt="0"/>
      <dgm:spPr/>
    </dgm:pt>
    <dgm:pt modelId="{2BFE4300-D235-4143-B3CC-9B36C896A7E1}" type="pres">
      <dgm:prSet presAssocID="{C1C82106-175E-4D77-B9E2-77A62A38E5DD}" presName="hierChild3" presStyleCnt="0"/>
      <dgm:spPr/>
    </dgm:pt>
  </dgm:ptLst>
  <dgm:cxnLst>
    <dgm:cxn modelId="{DF1BE9E0-27E8-4209-8818-36068D41AF4A}" type="presOf" srcId="{C1C82106-175E-4D77-B9E2-77A62A38E5DD}" destId="{C3EAEFCF-CEC7-4607-B275-1C4CF0F10247}" srcOrd="1" destOrd="0" presId="urn:microsoft.com/office/officeart/2005/8/layout/orgChart1"/>
    <dgm:cxn modelId="{04948891-F63A-4720-A955-9B8856BD66DE}" type="presOf" srcId="{CE2BA69A-369A-47FF-964C-82544DC55A74}" destId="{A7F88E3F-4A73-4E20-BA41-A4A1D25DAA60}" srcOrd="0" destOrd="0" presId="urn:microsoft.com/office/officeart/2005/8/layout/orgChart1"/>
    <dgm:cxn modelId="{1396D010-F8F9-40BC-841A-F42FD3320BAF}" type="presOf" srcId="{888C5BA7-A8BC-4685-92E8-9E8EBA11D7DA}" destId="{47B32B1E-C71B-43CA-BFD3-BE992EE7C5FB}" srcOrd="1" destOrd="0" presId="urn:microsoft.com/office/officeart/2005/8/layout/orgChart1"/>
    <dgm:cxn modelId="{8DC8F2BC-4A35-4D53-BB83-178DDB91F703}" type="presOf" srcId="{CE2BA69A-369A-47FF-964C-82544DC55A74}" destId="{98C53BC4-B5FC-4B53-9A75-449A65AF541B}" srcOrd="1" destOrd="0" presId="urn:microsoft.com/office/officeart/2005/8/layout/orgChart1"/>
    <dgm:cxn modelId="{37F7BA84-6F94-4038-B992-6979EE958CE0}" type="presOf" srcId="{71E26B66-92EE-4190-A6D2-BC7CDA0AE711}" destId="{5305DF94-DAB0-43A9-BCFB-B7A0ECA097C3}" srcOrd="0" destOrd="0" presId="urn:microsoft.com/office/officeart/2005/8/layout/orgChart1"/>
    <dgm:cxn modelId="{7917A17A-83BB-43AF-90DC-CC07C831F829}" type="presOf" srcId="{C1C82106-175E-4D77-B9E2-77A62A38E5DD}" destId="{5AABAE37-3091-4266-9487-5D062427B20B}" srcOrd="0" destOrd="0" presId="urn:microsoft.com/office/officeart/2005/8/layout/orgChart1"/>
    <dgm:cxn modelId="{14B4DB3B-8D31-4B0D-9279-1E04343022E5}" type="presOf" srcId="{CE6A50DC-A74A-44A7-AB35-897CC936311A}" destId="{8DF114F6-6F15-4F7C-95F5-96E38715321A}" srcOrd="0" destOrd="0" presId="urn:microsoft.com/office/officeart/2005/8/layout/orgChart1"/>
    <dgm:cxn modelId="{A7D9D988-98D3-474D-A0A7-65CC243D1A8B}" srcId="{C1C82106-175E-4D77-B9E2-77A62A38E5DD}" destId="{888C5BA7-A8BC-4685-92E8-9E8EBA11D7DA}" srcOrd="0" destOrd="0" parTransId="{71E26B66-92EE-4190-A6D2-BC7CDA0AE711}" sibTransId="{E2752456-0717-449A-B439-08D34CC2F4A0}"/>
    <dgm:cxn modelId="{12989825-2026-4AE7-8A6A-346DB239E50A}" type="presOf" srcId="{402C991F-F2F4-478F-B6C4-81FF3C91C41F}" destId="{059AF9E6-3512-4ED8-B016-0656A1360AF0}" srcOrd="0" destOrd="0" presId="urn:microsoft.com/office/officeart/2005/8/layout/orgChart1"/>
    <dgm:cxn modelId="{4388205A-E61C-4A6E-930D-6E00C67A7B04}" srcId="{CE6A50DC-A74A-44A7-AB35-897CC936311A}" destId="{C1C82106-175E-4D77-B9E2-77A62A38E5DD}" srcOrd="0" destOrd="0" parTransId="{E7AF3E94-DC3E-4156-82AE-02B51FE3B5B9}" sibTransId="{DBAC1765-C754-4CF0-8298-65F1290E071C}"/>
    <dgm:cxn modelId="{02D23791-3F5F-4EE6-8B53-55B54C5020AE}" srcId="{C1C82106-175E-4D77-B9E2-77A62A38E5DD}" destId="{CE2BA69A-369A-47FF-964C-82544DC55A74}" srcOrd="1" destOrd="0" parTransId="{402C991F-F2F4-478F-B6C4-81FF3C91C41F}" sibTransId="{737A4725-89C1-4957-84BA-AAF6D1B2F322}"/>
    <dgm:cxn modelId="{873D9C8D-02E9-439E-9794-A1E861BD2AAC}" type="presOf" srcId="{888C5BA7-A8BC-4685-92E8-9E8EBA11D7DA}" destId="{3DE4E563-DA8B-426E-8CC4-1FB2EDD1E4AC}" srcOrd="0" destOrd="0" presId="urn:microsoft.com/office/officeart/2005/8/layout/orgChart1"/>
    <dgm:cxn modelId="{65CB411D-5512-4E10-98DC-B289975056A5}" type="presParOf" srcId="{8DF114F6-6F15-4F7C-95F5-96E38715321A}" destId="{74DA991C-2081-4D80-8151-20B04D110FB4}" srcOrd="0" destOrd="0" presId="urn:microsoft.com/office/officeart/2005/8/layout/orgChart1"/>
    <dgm:cxn modelId="{CEA44205-40AB-4E6A-B2B2-BEC53BF6E1BB}" type="presParOf" srcId="{74DA991C-2081-4D80-8151-20B04D110FB4}" destId="{53E93FD2-BDEB-40CA-9D47-82E68002FE13}" srcOrd="0" destOrd="0" presId="urn:microsoft.com/office/officeart/2005/8/layout/orgChart1"/>
    <dgm:cxn modelId="{6BF40B43-6D22-45B0-B6D5-538014327695}" type="presParOf" srcId="{53E93FD2-BDEB-40CA-9D47-82E68002FE13}" destId="{5AABAE37-3091-4266-9487-5D062427B20B}" srcOrd="0" destOrd="0" presId="urn:microsoft.com/office/officeart/2005/8/layout/orgChart1"/>
    <dgm:cxn modelId="{6848FDB5-86FA-433B-AC40-87665E32905E}" type="presParOf" srcId="{53E93FD2-BDEB-40CA-9D47-82E68002FE13}" destId="{C3EAEFCF-CEC7-4607-B275-1C4CF0F10247}" srcOrd="1" destOrd="0" presId="urn:microsoft.com/office/officeart/2005/8/layout/orgChart1"/>
    <dgm:cxn modelId="{F22E5F52-376E-4D50-94FE-51095CCC3C2E}" type="presParOf" srcId="{74DA991C-2081-4D80-8151-20B04D110FB4}" destId="{CEED186A-229C-471F-899C-40104D7BBCC8}" srcOrd="1" destOrd="0" presId="urn:microsoft.com/office/officeart/2005/8/layout/orgChart1"/>
    <dgm:cxn modelId="{AA0E173B-C203-4E40-99B7-9EE4C1F915D5}" type="presParOf" srcId="{CEED186A-229C-471F-899C-40104D7BBCC8}" destId="{5305DF94-DAB0-43A9-BCFB-B7A0ECA097C3}" srcOrd="0" destOrd="0" presId="urn:microsoft.com/office/officeart/2005/8/layout/orgChart1"/>
    <dgm:cxn modelId="{4C5FAB9E-C3BC-4B5C-8D59-5A057E241354}" type="presParOf" srcId="{CEED186A-229C-471F-899C-40104D7BBCC8}" destId="{E600A9DE-2715-42EC-AE54-0B67AD95AADA}" srcOrd="1" destOrd="0" presId="urn:microsoft.com/office/officeart/2005/8/layout/orgChart1"/>
    <dgm:cxn modelId="{651B78C0-9652-47D0-B9F2-B52130DA8F99}" type="presParOf" srcId="{E600A9DE-2715-42EC-AE54-0B67AD95AADA}" destId="{E9CA115B-807A-400F-8ACC-4C1F2E50CC3E}" srcOrd="0" destOrd="0" presId="urn:microsoft.com/office/officeart/2005/8/layout/orgChart1"/>
    <dgm:cxn modelId="{266EE448-19B2-4F7A-B265-DFFBADE63DB5}" type="presParOf" srcId="{E9CA115B-807A-400F-8ACC-4C1F2E50CC3E}" destId="{3DE4E563-DA8B-426E-8CC4-1FB2EDD1E4AC}" srcOrd="0" destOrd="0" presId="urn:microsoft.com/office/officeart/2005/8/layout/orgChart1"/>
    <dgm:cxn modelId="{3860F5BC-7E71-4F2D-B42D-F9F69C99BAF5}" type="presParOf" srcId="{E9CA115B-807A-400F-8ACC-4C1F2E50CC3E}" destId="{47B32B1E-C71B-43CA-BFD3-BE992EE7C5FB}" srcOrd="1" destOrd="0" presId="urn:microsoft.com/office/officeart/2005/8/layout/orgChart1"/>
    <dgm:cxn modelId="{FD29E019-DC3C-4722-A5E9-5E48BBD7BE61}" type="presParOf" srcId="{E600A9DE-2715-42EC-AE54-0B67AD95AADA}" destId="{1CE36B60-F68A-4CB0-A12F-C3D31886DA31}" srcOrd="1" destOrd="0" presId="urn:microsoft.com/office/officeart/2005/8/layout/orgChart1"/>
    <dgm:cxn modelId="{827A4AA8-28A9-4776-A57E-166B4EF712ED}" type="presParOf" srcId="{E600A9DE-2715-42EC-AE54-0B67AD95AADA}" destId="{A270802F-33AA-4DE0-8812-6F8FCB006BFF}" srcOrd="2" destOrd="0" presId="urn:microsoft.com/office/officeart/2005/8/layout/orgChart1"/>
    <dgm:cxn modelId="{0C3D6FF7-9DAC-4458-9C23-13230432586B}" type="presParOf" srcId="{CEED186A-229C-471F-899C-40104D7BBCC8}" destId="{059AF9E6-3512-4ED8-B016-0656A1360AF0}" srcOrd="2" destOrd="0" presId="urn:microsoft.com/office/officeart/2005/8/layout/orgChart1"/>
    <dgm:cxn modelId="{C5BC4852-D41E-4B5B-9A17-11D05712CBA0}" type="presParOf" srcId="{CEED186A-229C-471F-899C-40104D7BBCC8}" destId="{7A2F374A-E28D-47B9-BC21-D046474D7462}" srcOrd="3" destOrd="0" presId="urn:microsoft.com/office/officeart/2005/8/layout/orgChart1"/>
    <dgm:cxn modelId="{953B0C3E-D692-4BE1-944C-9F0ECFCF6D89}" type="presParOf" srcId="{7A2F374A-E28D-47B9-BC21-D046474D7462}" destId="{6C2A404D-25D3-488B-A955-0C07AE65E4DE}" srcOrd="0" destOrd="0" presId="urn:microsoft.com/office/officeart/2005/8/layout/orgChart1"/>
    <dgm:cxn modelId="{B0401B0B-502A-4580-B4A3-306539CA50FF}" type="presParOf" srcId="{6C2A404D-25D3-488B-A955-0C07AE65E4DE}" destId="{A7F88E3F-4A73-4E20-BA41-A4A1D25DAA60}" srcOrd="0" destOrd="0" presId="urn:microsoft.com/office/officeart/2005/8/layout/orgChart1"/>
    <dgm:cxn modelId="{A26576CE-358D-412E-8BD3-224AE566EE6E}" type="presParOf" srcId="{6C2A404D-25D3-488B-A955-0C07AE65E4DE}" destId="{98C53BC4-B5FC-4B53-9A75-449A65AF541B}" srcOrd="1" destOrd="0" presId="urn:microsoft.com/office/officeart/2005/8/layout/orgChart1"/>
    <dgm:cxn modelId="{5BAA9380-BA1D-4493-BA26-4243650272D6}" type="presParOf" srcId="{7A2F374A-E28D-47B9-BC21-D046474D7462}" destId="{1069BD3D-29E9-49E9-8DEF-CD6D44C415EC}" srcOrd="1" destOrd="0" presId="urn:microsoft.com/office/officeart/2005/8/layout/orgChart1"/>
    <dgm:cxn modelId="{1421186B-3189-45B0-A013-659B8E3069B2}" type="presParOf" srcId="{7A2F374A-E28D-47B9-BC21-D046474D7462}" destId="{55A7E0FA-AC7A-43CD-9F03-5AE972134EA2}" srcOrd="2" destOrd="0" presId="urn:microsoft.com/office/officeart/2005/8/layout/orgChart1"/>
    <dgm:cxn modelId="{EA99FD0E-6F17-44FF-B560-7FEE873B58D8}" type="presParOf" srcId="{74DA991C-2081-4D80-8151-20B04D110FB4}" destId="{2BFE4300-D235-4143-B3CC-9B36C896A7E1}"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CC182B-8677-4404-9FD1-03F66780CF46}" type="datetimeFigureOut">
              <a:rPr lang="en-US" smtClean="0"/>
              <a:pPr/>
              <a:t>8/1/2022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46327-7780-4A4E-8B39-3A01649C92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1</a:t>
            </a:fld>
            <a:endParaRPr lang="zh-CN" altLang="en-US"/>
          </a:p>
        </p:txBody>
      </p:sp>
    </p:spTree>
    <p:extLst>
      <p:ext uri="{BB962C8B-B14F-4D97-AF65-F5344CB8AC3E}">
        <p14:creationId xmlns:p14="http://schemas.microsoft.com/office/powerpoint/2010/main" xmlns="" val="1757782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10</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11</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12</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13</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14</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15</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16</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17</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18</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19</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pPr/>
              <a:t>2</a:t>
            </a:fld>
            <a:endParaRPr lang="zh-CN" altLang="en-US"/>
          </a:p>
        </p:txBody>
      </p:sp>
    </p:spTree>
    <p:extLst>
      <p:ext uri="{BB962C8B-B14F-4D97-AF65-F5344CB8AC3E}">
        <p14:creationId xmlns:p14="http://schemas.microsoft.com/office/powerpoint/2010/main" xmlns="" val="632208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20</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21</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22</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23</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24</a:t>
            </a:fld>
            <a:endParaRPr lang="zh-CN" altLang="en-US"/>
          </a:p>
        </p:txBody>
      </p:sp>
    </p:spTree>
    <p:extLst>
      <p:ext uri="{BB962C8B-B14F-4D97-AF65-F5344CB8AC3E}">
        <p14:creationId xmlns="" xmlns:p14="http://schemas.microsoft.com/office/powerpoint/2010/main" val="2684550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25</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3</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4</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5</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6</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7</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8</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F32AC2-5CA0-41E2-900C-4A9051C0A65C}" type="slidenum">
              <a:rPr lang="zh-CN" altLang="en-US" smtClean="0"/>
              <a:pPr/>
              <a:t>9</a:t>
            </a:fld>
            <a:endParaRPr lang="zh-CN" altLang="en-US"/>
          </a:p>
        </p:txBody>
      </p:sp>
    </p:spTree>
    <p:extLst>
      <p:ext uri="{BB962C8B-B14F-4D97-AF65-F5344CB8AC3E}">
        <p14:creationId xmlns:p14="http://schemas.microsoft.com/office/powerpoint/2010/main" xmlns="" val="2684550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0C93E5-667A-4842-BF8C-8BCBACA55155}" type="datetimeFigureOut">
              <a:rPr lang="en-US" smtClean="0"/>
              <a:pPr/>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625C9-7DE2-4F6A-A2A7-75E840FE7D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C93E5-667A-4842-BF8C-8BCBACA55155}" type="datetimeFigureOut">
              <a:rPr lang="en-US" smtClean="0"/>
              <a:pPr/>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625C9-7DE2-4F6A-A2A7-75E840FE7D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C93E5-667A-4842-BF8C-8BCBACA55155}" type="datetimeFigureOut">
              <a:rPr lang="en-US" smtClean="0"/>
              <a:pPr/>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625C9-7DE2-4F6A-A2A7-75E840FE7D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C93E5-667A-4842-BF8C-8BCBACA55155}" type="datetimeFigureOut">
              <a:rPr lang="en-US" smtClean="0"/>
              <a:pPr/>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625C9-7DE2-4F6A-A2A7-75E840FE7D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0C93E5-667A-4842-BF8C-8BCBACA55155}" type="datetimeFigureOut">
              <a:rPr lang="en-US" smtClean="0"/>
              <a:pPr/>
              <a:t>8/1/2022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625C9-7DE2-4F6A-A2A7-75E840FE7D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0C93E5-667A-4842-BF8C-8BCBACA55155}" type="datetimeFigureOut">
              <a:rPr lang="en-US" smtClean="0"/>
              <a:pPr/>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625C9-7DE2-4F6A-A2A7-75E840FE7D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0C93E5-667A-4842-BF8C-8BCBACA55155}" type="datetimeFigureOut">
              <a:rPr lang="en-US" smtClean="0"/>
              <a:pPr/>
              <a:t>8/1/2022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2625C9-7DE2-4F6A-A2A7-75E840FE7D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0C93E5-667A-4842-BF8C-8BCBACA55155}" type="datetimeFigureOut">
              <a:rPr lang="en-US" smtClean="0"/>
              <a:pPr/>
              <a:t>8/1/2022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2625C9-7DE2-4F6A-A2A7-75E840FE7D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C93E5-667A-4842-BF8C-8BCBACA55155}" type="datetimeFigureOut">
              <a:rPr lang="en-US" smtClean="0"/>
              <a:pPr/>
              <a:t>8/1/2022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2625C9-7DE2-4F6A-A2A7-75E840FE7D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C93E5-667A-4842-BF8C-8BCBACA55155}" type="datetimeFigureOut">
              <a:rPr lang="en-US" smtClean="0"/>
              <a:pPr/>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625C9-7DE2-4F6A-A2A7-75E840FE7D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C93E5-667A-4842-BF8C-8BCBACA55155}" type="datetimeFigureOut">
              <a:rPr lang="en-US" smtClean="0"/>
              <a:pPr/>
              <a:t>8/1/2022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625C9-7DE2-4F6A-A2A7-75E840FE7D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C93E5-667A-4842-BF8C-8BCBACA55155}" type="datetimeFigureOut">
              <a:rPr lang="en-US" smtClean="0"/>
              <a:pPr/>
              <a:t>8/1/2022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625C9-7DE2-4F6A-A2A7-75E840FE7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Colors" Target="../diagrams/colors2.xml"/><Relationship Id="rId5" Type="http://schemas.openxmlformats.org/officeDocument/2006/relationships/diagramLayout" Target="../diagrams/layout1.xml"/><Relationship Id="rId10" Type="http://schemas.openxmlformats.org/officeDocument/2006/relationships/diagramQuickStyle" Target="../diagrams/quickStyle2.xml"/><Relationship Id="rId4" Type="http://schemas.openxmlformats.org/officeDocument/2006/relationships/diagramData" Target="../diagrams/data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mailto:salespk@ab-sol.net"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mailto:salesksa@ab-sol.net" TargetMode="External"/><Relationship Id="rId5" Type="http://schemas.openxmlformats.org/officeDocument/2006/relationships/hyperlink" Target="mailto:salesusa@ab-sol.net" TargetMode="Externa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5.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30" name="矩形 29"/>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3" name="矩形 2"/>
          <p:cNvSpPr/>
          <p:nvPr/>
        </p:nvSpPr>
        <p:spPr>
          <a:xfrm>
            <a:off x="470848" y="3500669"/>
            <a:ext cx="4370695" cy="830997"/>
          </a:xfrm>
          <a:prstGeom prst="rect">
            <a:avLst/>
          </a:prstGeom>
        </p:spPr>
        <p:txBody>
          <a:bodyPr wrap="square">
            <a:spAutoFit/>
          </a:bodyPr>
          <a:lstStyle/>
          <a:p>
            <a:r>
              <a:rPr lang="en-US" altLang="zh-CN" sz="2400" b="1" dirty="0" smtClean="0">
                <a:solidFill>
                  <a:schemeClr val="tx1">
                    <a:lumMod val="85000"/>
                    <a:lumOff val="15000"/>
                  </a:schemeClr>
                </a:solidFill>
                <a:effectLst>
                  <a:outerShdw blurRad="101600" dist="25400" dir="2700000" algn="tl">
                    <a:srgbClr val="000000">
                      <a:alpha val="37000"/>
                    </a:srgbClr>
                  </a:outerShdw>
                </a:effectLst>
                <a:latin typeface="+mj-lt"/>
                <a:ea typeface="微软雅黑" panose="020B0503020204020204" pitchFamily="34" charset="-122"/>
                <a:cs typeface="+mn-ea"/>
                <a:sym typeface="+mn-lt"/>
              </a:rPr>
              <a:t>ENTERPRISE IT SOLUTIONS PROVIDER</a:t>
            </a:r>
            <a:endParaRPr lang="zh-CN" altLang="en-US" sz="2400" b="1" dirty="0">
              <a:solidFill>
                <a:schemeClr val="tx1">
                  <a:lumMod val="85000"/>
                  <a:lumOff val="15000"/>
                </a:schemeClr>
              </a:solidFill>
              <a:effectLst>
                <a:outerShdw blurRad="101600" dist="25400" dir="2700000" algn="tl">
                  <a:srgbClr val="000000">
                    <a:alpha val="37000"/>
                  </a:srgbClr>
                </a:outerShdw>
              </a:effectLst>
              <a:latin typeface="+mj-lt"/>
              <a:ea typeface="微软雅黑" panose="020B0503020204020204" pitchFamily="34" charset="-122"/>
              <a:cs typeface="+mn-ea"/>
              <a:sym typeface="+mn-lt"/>
            </a:endParaRPr>
          </a:p>
        </p:txBody>
      </p:sp>
      <p:cxnSp>
        <p:nvCxnSpPr>
          <p:cNvPr id="4" name="直接连接符 3"/>
          <p:cNvCxnSpPr/>
          <p:nvPr/>
        </p:nvCxnSpPr>
        <p:spPr>
          <a:xfrm flipV="1">
            <a:off x="534473" y="3407295"/>
            <a:ext cx="3796448" cy="1"/>
          </a:xfrm>
          <a:prstGeom prst="line">
            <a:avLst/>
          </a:prstGeom>
          <a:ln>
            <a:solidFill>
              <a:srgbClr val="B01319"/>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93668" y="6153846"/>
            <a:ext cx="3363952" cy="376335"/>
          </a:xfrm>
          <a:prstGeom prst="rect">
            <a:avLst/>
          </a:prstGeom>
          <a:solidFill>
            <a:srgbClr val="B0131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spc="300" dirty="0" smtClean="0">
                <a:latin typeface="+mj-lt"/>
                <a:ea typeface="微软雅黑" panose="020B0503020204020204" pitchFamily="34" charset="-122"/>
              </a:rPr>
              <a:t>RAPTOR EYE SIEM PROFILE</a:t>
            </a:r>
            <a:endParaRPr lang="zh-CN" altLang="en-US" sz="1600" spc="300" dirty="0">
              <a:latin typeface="+mj-lt"/>
              <a:ea typeface="微软雅黑" panose="020B0503020204020204" pitchFamily="34" charset="-122"/>
            </a:endParaRPr>
          </a:p>
        </p:txBody>
      </p:sp>
      <p:grpSp>
        <p:nvGrpSpPr>
          <p:cNvPr id="2" name="组合 19"/>
          <p:cNvGrpSpPr/>
          <p:nvPr/>
        </p:nvGrpSpPr>
        <p:grpSpPr>
          <a:xfrm>
            <a:off x="5148737" y="1340540"/>
            <a:ext cx="3326390" cy="4260819"/>
            <a:chOff x="7031986" y="1231106"/>
            <a:chExt cx="4435187" cy="4260819"/>
          </a:xfrm>
        </p:grpSpPr>
        <p:sp>
          <p:nvSpPr>
            <p:cNvPr id="21" name="矩形 20"/>
            <p:cNvSpPr/>
            <p:nvPr/>
          </p:nvSpPr>
          <p:spPr bwMode="auto">
            <a:xfrm>
              <a:off x="8511282" y="4073784"/>
              <a:ext cx="1487255" cy="1418141"/>
            </a:xfrm>
            <a:prstGeom prst="rect">
              <a:avLst/>
            </a:prstGeom>
            <a:gradFill>
              <a:gsLst>
                <a:gs pos="29000">
                  <a:srgbClr val="B91319"/>
                </a:gs>
                <a:gs pos="0">
                  <a:srgbClr val="DC1218"/>
                </a:gs>
                <a:gs pos="79000">
                  <a:srgbClr val="9E0E18"/>
                </a:gs>
                <a:gs pos="58000">
                  <a:srgbClr val="A61319"/>
                </a:gs>
                <a:gs pos="100000">
                  <a:srgbClr val="901518"/>
                </a:gs>
              </a:gsLst>
              <a:path path="circle">
                <a:fillToRect l="50000" t="50000" r="50000" b="50000"/>
              </a:path>
            </a:gradFill>
            <a:ln w="12700" cap="flat" cmpd="sng" algn="ctr">
              <a:noFill/>
              <a:prstDash val="solid"/>
              <a:round/>
              <a:headEnd type="none" w="med" len="med"/>
              <a:tailEnd type="none" w="med" len="med"/>
            </a:ln>
            <a:effectLst>
              <a:outerShdw blurRad="2540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CN" altLang="en-US" sz="2400" dirty="0">
                <a:solidFill>
                  <a:srgbClr val="FFFFFF"/>
                </a:solidFill>
                <a:latin typeface="+mj-lt"/>
                <a:ea typeface="微软雅黑" panose="020B0503020204020204" pitchFamily="34" charset="-122"/>
                <a:cs typeface="+mn-ea"/>
                <a:sym typeface="+mn-lt"/>
              </a:endParaRPr>
            </a:p>
          </p:txBody>
        </p:sp>
        <p:sp>
          <p:nvSpPr>
            <p:cNvPr id="22" name="矩形 21"/>
            <p:cNvSpPr/>
            <p:nvPr/>
          </p:nvSpPr>
          <p:spPr bwMode="auto">
            <a:xfrm>
              <a:off x="9976209" y="2650267"/>
              <a:ext cx="1490964" cy="1418141"/>
            </a:xfrm>
            <a:prstGeom prst="rect">
              <a:avLst/>
            </a:prstGeom>
            <a:solidFill>
              <a:schemeClr val="bg1"/>
            </a:solidFill>
            <a:ln w="12700" cap="flat" cmpd="sng" algn="ctr">
              <a:noFill/>
              <a:prstDash val="solid"/>
              <a:round/>
              <a:headEnd type="none" w="med" len="med"/>
              <a:tailEnd type="none" w="med" len="med"/>
            </a:ln>
            <a:effectLst>
              <a:outerShdw blurRad="2540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CN" altLang="en-US" sz="2400" dirty="0">
                <a:solidFill>
                  <a:srgbClr val="FFFFFF"/>
                </a:solidFill>
                <a:latin typeface="+mj-lt"/>
                <a:ea typeface="微软雅黑" panose="020B0503020204020204" pitchFamily="34" charset="-122"/>
                <a:cs typeface="+mn-ea"/>
                <a:sym typeface="+mn-lt"/>
              </a:endParaRPr>
            </a:p>
          </p:txBody>
        </p:sp>
        <p:sp>
          <p:nvSpPr>
            <p:cNvPr id="23" name="矩形 22"/>
            <p:cNvSpPr/>
            <p:nvPr/>
          </p:nvSpPr>
          <p:spPr>
            <a:xfrm>
              <a:off x="8509701" y="1231106"/>
              <a:ext cx="1496231" cy="1413784"/>
            </a:xfrm>
            <a:prstGeom prst="rect">
              <a:avLst/>
            </a:prstGeom>
            <a:gradFill>
              <a:gsLst>
                <a:gs pos="29000">
                  <a:srgbClr val="B91319"/>
                </a:gs>
                <a:gs pos="0">
                  <a:srgbClr val="DC1218"/>
                </a:gs>
                <a:gs pos="79000">
                  <a:srgbClr val="9E0E18"/>
                </a:gs>
                <a:gs pos="58000">
                  <a:srgbClr val="A61319"/>
                </a:gs>
                <a:gs pos="100000">
                  <a:srgbClr val="901518"/>
                </a:gs>
              </a:gsLst>
              <a:path path="circle">
                <a:fillToRect l="50000" t="50000" r="50000" b="50000"/>
              </a:path>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cs typeface="+mn-ea"/>
                <a:sym typeface="+mn-lt"/>
              </a:endParaRPr>
            </a:p>
          </p:txBody>
        </p:sp>
        <p:sp>
          <p:nvSpPr>
            <p:cNvPr id="24" name="矩形 23"/>
            <p:cNvSpPr/>
            <p:nvPr/>
          </p:nvSpPr>
          <p:spPr>
            <a:xfrm>
              <a:off x="7031986" y="2650265"/>
              <a:ext cx="1479296" cy="1422501"/>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cs typeface="+mn-ea"/>
                <a:sym typeface="+mn-lt"/>
              </a:endParaRPr>
            </a:p>
          </p:txBody>
        </p:sp>
        <p:sp>
          <p:nvSpPr>
            <p:cNvPr id="25" name="矩形 24"/>
            <p:cNvSpPr/>
            <p:nvPr/>
          </p:nvSpPr>
          <p:spPr>
            <a:xfrm>
              <a:off x="10218989" y="3089865"/>
              <a:ext cx="246308" cy="461665"/>
            </a:xfrm>
            <a:prstGeom prst="rect">
              <a:avLst/>
            </a:prstGeom>
          </p:spPr>
          <p:txBody>
            <a:bodyPr wrap="none">
              <a:spAutoFit/>
            </a:bodyPr>
            <a:lstStyle/>
            <a:p>
              <a:endParaRPr lang="zh-CN" altLang="en-US" sz="2400" dirty="0">
                <a:solidFill>
                  <a:srgbClr val="C00000"/>
                </a:solidFill>
                <a:effectLst>
                  <a:outerShdw blurRad="50800" dist="38100" dir="2700000" algn="tl" rotWithShape="0">
                    <a:prstClr val="black">
                      <a:alpha val="20000"/>
                    </a:prstClr>
                  </a:outerShdw>
                  <a:reflection blurRad="6350" stA="60000" endA="900" endPos="60000" dist="60007" dir="5400000" sy="-100000" algn="bl" rotWithShape="0"/>
                </a:effectLst>
                <a:latin typeface="+mj-lt"/>
                <a:ea typeface="微软雅黑" panose="020B0503020204020204" pitchFamily="34" charset="-122"/>
                <a:cs typeface="+mn-ea"/>
                <a:sym typeface="+mn-lt"/>
              </a:endParaRPr>
            </a:p>
          </p:txBody>
        </p:sp>
        <p:sp>
          <p:nvSpPr>
            <p:cNvPr id="27" name="矩形 26"/>
            <p:cNvSpPr/>
            <p:nvPr/>
          </p:nvSpPr>
          <p:spPr>
            <a:xfrm>
              <a:off x="8876622" y="4559043"/>
              <a:ext cx="246308" cy="461665"/>
            </a:xfrm>
            <a:prstGeom prst="rect">
              <a:avLst/>
            </a:prstGeom>
          </p:spPr>
          <p:txBody>
            <a:bodyPr wrap="none">
              <a:spAutoFit/>
            </a:bodyPr>
            <a:lstStyle/>
            <a:p>
              <a:endParaRPr lang="zh-CN" altLang="en-US" sz="2400" dirty="0">
                <a:solidFill>
                  <a:schemeClr val="bg1"/>
                </a:solidFill>
                <a:effectLst>
                  <a:outerShdw blurRad="50800" dist="38100" dir="2700000" algn="tl" rotWithShape="0">
                    <a:prstClr val="black">
                      <a:alpha val="20000"/>
                    </a:prstClr>
                  </a:outerShdw>
                  <a:reflection blurRad="6350" stA="60000" endA="900" endPos="60000" dist="60007" dir="5400000" sy="-100000" algn="bl" rotWithShape="0"/>
                </a:effectLst>
                <a:latin typeface="+mj-lt"/>
                <a:ea typeface="微软雅黑" panose="020B0503020204020204" pitchFamily="34" charset="-122"/>
                <a:cs typeface="+mn-ea"/>
                <a:sym typeface="+mn-lt"/>
              </a:endParaRPr>
            </a:p>
          </p:txBody>
        </p:sp>
        <p:sp>
          <p:nvSpPr>
            <p:cNvPr id="28" name="矩形 27"/>
            <p:cNvSpPr/>
            <p:nvPr/>
          </p:nvSpPr>
          <p:spPr>
            <a:xfrm>
              <a:off x="7343451" y="3089865"/>
              <a:ext cx="246308" cy="461665"/>
            </a:xfrm>
            <a:prstGeom prst="rect">
              <a:avLst/>
            </a:prstGeom>
          </p:spPr>
          <p:txBody>
            <a:bodyPr wrap="none">
              <a:spAutoFit/>
            </a:bodyPr>
            <a:lstStyle/>
            <a:p>
              <a:endParaRPr lang="zh-CN" altLang="en-US" sz="2400" dirty="0">
                <a:solidFill>
                  <a:srgbClr val="C00000"/>
                </a:solidFill>
                <a:effectLst>
                  <a:outerShdw blurRad="50800" dist="38100" dir="2700000" algn="tl" rotWithShape="0">
                    <a:prstClr val="black">
                      <a:alpha val="20000"/>
                    </a:prstClr>
                  </a:outerShdw>
                  <a:reflection blurRad="6350" stA="60000" endA="900" endPos="60000" dist="60007" dir="5400000" sy="-100000" algn="bl" rotWithShape="0"/>
                </a:effectLst>
                <a:latin typeface="+mj-lt"/>
                <a:ea typeface="微软雅黑" panose="020B0503020204020204" pitchFamily="34" charset="-122"/>
                <a:cs typeface="+mn-ea"/>
                <a:sym typeface="+mn-lt"/>
              </a:endParaRPr>
            </a:p>
          </p:txBody>
        </p:sp>
        <p:sp>
          <p:nvSpPr>
            <p:cNvPr id="29" name="矩形 28"/>
            <p:cNvSpPr/>
            <p:nvPr/>
          </p:nvSpPr>
          <p:spPr>
            <a:xfrm>
              <a:off x="8854799" y="1757133"/>
              <a:ext cx="246308" cy="461665"/>
            </a:xfrm>
            <a:prstGeom prst="rect">
              <a:avLst/>
            </a:prstGeom>
          </p:spPr>
          <p:txBody>
            <a:bodyPr wrap="none">
              <a:spAutoFit/>
            </a:bodyPr>
            <a:lstStyle/>
            <a:p>
              <a:endParaRPr lang="zh-CN" altLang="en-US" sz="2400" dirty="0">
                <a:solidFill>
                  <a:schemeClr val="bg1"/>
                </a:solidFill>
                <a:effectLst>
                  <a:outerShdw blurRad="50800" dist="38100" dir="2700000" algn="tl" rotWithShape="0">
                    <a:prstClr val="black">
                      <a:alpha val="20000"/>
                    </a:prstClr>
                  </a:outerShdw>
                  <a:reflection blurRad="6350" stA="60000" endA="900" endPos="60000" dist="60007" dir="5400000" sy="-100000" algn="bl" rotWithShape="0"/>
                </a:effectLst>
                <a:latin typeface="+mj-lt"/>
                <a:ea typeface="微软雅黑" panose="020B0503020204020204" pitchFamily="34" charset="-122"/>
                <a:cs typeface="+mn-ea"/>
                <a:sym typeface="+mn-lt"/>
              </a:endParaRPr>
            </a:p>
          </p:txBody>
        </p:sp>
      </p:grpSp>
      <p:pic>
        <p:nvPicPr>
          <p:cNvPr id="31" name="Picture 30" descr="lojo.png"/>
          <p:cNvPicPr>
            <a:picLocks noChangeAspect="1"/>
          </p:cNvPicPr>
          <p:nvPr/>
        </p:nvPicPr>
        <p:blipFill>
          <a:blip r:embed="rId4"/>
          <a:stretch>
            <a:fillRect/>
          </a:stretch>
        </p:blipFill>
        <p:spPr>
          <a:xfrm>
            <a:off x="380218" y="2019870"/>
            <a:ext cx="4261569" cy="1166101"/>
          </a:xfrm>
          <a:prstGeom prst="rect">
            <a:avLst/>
          </a:prstGeom>
        </p:spPr>
      </p:pic>
      <p:sp>
        <p:nvSpPr>
          <p:cNvPr id="26" name="矩形 21"/>
          <p:cNvSpPr/>
          <p:nvPr/>
        </p:nvSpPr>
        <p:spPr bwMode="auto">
          <a:xfrm>
            <a:off x="6263377" y="2761976"/>
            <a:ext cx="1118223" cy="1418141"/>
          </a:xfrm>
          <a:prstGeom prst="rect">
            <a:avLst/>
          </a:prstGeom>
          <a:solidFill>
            <a:schemeClr val="bg1"/>
          </a:solidFill>
          <a:ln w="12700" cap="flat" cmpd="sng" algn="ctr">
            <a:noFill/>
            <a:prstDash val="solid"/>
            <a:round/>
            <a:headEnd type="none" w="med" len="med"/>
            <a:tailEnd type="none" w="med" len="med"/>
          </a:ln>
          <a:effectLst>
            <a:outerShdw blurRad="2540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CN" altLang="en-US" sz="2400" dirty="0">
              <a:solidFill>
                <a:srgbClr val="FFFFFF"/>
              </a:solidFill>
              <a:latin typeface="+mj-lt"/>
              <a:ea typeface="微软雅黑" panose="020B0503020204020204" pitchFamily="34" charset="-122"/>
              <a:cs typeface="+mn-ea"/>
              <a:sym typeface="+mn-lt"/>
            </a:endParaRPr>
          </a:p>
        </p:txBody>
      </p:sp>
      <p:pic>
        <p:nvPicPr>
          <p:cNvPr id="18" name="Picture 17" descr="cs.png"/>
          <p:cNvPicPr>
            <a:picLocks noChangeAspect="1"/>
          </p:cNvPicPr>
          <p:nvPr/>
        </p:nvPicPr>
        <p:blipFill>
          <a:blip r:embed="rId5"/>
          <a:srcRect l="15968" r="5323"/>
          <a:stretch>
            <a:fillRect/>
          </a:stretch>
        </p:blipFill>
        <p:spPr>
          <a:xfrm>
            <a:off x="6446766" y="2906974"/>
            <a:ext cx="800195" cy="1160060"/>
          </a:xfrm>
          <a:prstGeom prst="rect">
            <a:avLst/>
          </a:prstGeom>
        </p:spPr>
      </p:pic>
    </p:spTree>
    <p:extLst>
      <p:ext uri="{BB962C8B-B14F-4D97-AF65-F5344CB8AC3E}">
        <p14:creationId xmlns:p14="http://schemas.microsoft.com/office/powerpoint/2010/main" xmlns="" val="12577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par>
                          <p:cTn id="16" fill="hold">
                            <p:stCondLst>
                              <p:cond delay="24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pic>
        <p:nvPicPr>
          <p:cNvPr id="5" name="Picture 4" descr="WhatsApp Image 2022-07-31 at 6.11.41 PM.jpeg"/>
          <p:cNvPicPr>
            <a:picLocks noChangeAspect="1"/>
          </p:cNvPicPr>
          <p:nvPr/>
        </p:nvPicPr>
        <p:blipFill>
          <a:blip r:embed="rId4"/>
          <a:stretch>
            <a:fillRect/>
          </a:stretch>
        </p:blipFill>
        <p:spPr>
          <a:xfrm>
            <a:off x="0" y="0"/>
            <a:ext cx="9144000" cy="6786562"/>
          </a:xfrm>
          <a:prstGeom prst="rect">
            <a:avLst/>
          </a:prstGeom>
        </p:spPr>
      </p:pic>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pic>
        <p:nvPicPr>
          <p:cNvPr id="5" name="Picture 4" descr="WhatsApp Image 2022-07-31 at 6.11.30 PM.jpeg"/>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pic>
        <p:nvPicPr>
          <p:cNvPr id="6" name="Picture 5" descr="WhatsApp Image 2022-07-31 at 6.08.57 PM.jpeg"/>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graphicFrame>
        <p:nvGraphicFramePr>
          <p:cNvPr id="4" name="Diagram 3"/>
          <p:cNvGraphicFramePr/>
          <p:nvPr/>
        </p:nvGraphicFramePr>
        <p:xfrm>
          <a:off x="142844" y="2214554"/>
          <a:ext cx="3959789" cy="23968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nvGraphicFramePr>
        <p:xfrm>
          <a:off x="4786314" y="2214554"/>
          <a:ext cx="3959789" cy="23968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785786" y="428604"/>
            <a:ext cx="7429552" cy="646331"/>
          </a:xfrm>
          <a:prstGeom prst="rect">
            <a:avLst/>
          </a:prstGeom>
          <a:noFill/>
        </p:spPr>
        <p:txBody>
          <a:bodyPr wrap="square" rtlCol="0">
            <a:spAutoFit/>
          </a:bodyPr>
          <a:lstStyle/>
          <a:p>
            <a:pPr algn="ctr"/>
            <a:r>
              <a:rPr lang="en-US" sz="3600" b="1" u="sng" dirty="0" smtClean="0">
                <a:solidFill>
                  <a:schemeClr val="accent2">
                    <a:lumMod val="75000"/>
                  </a:schemeClr>
                </a:solidFill>
                <a:latin typeface="Bahnschrift SemiBold Condensed" pitchFamily="34" charset="0"/>
              </a:rPr>
              <a:t>RAPTOR EYE AGENT AND MANAGER</a:t>
            </a:r>
            <a:endParaRPr lang="en-US" sz="3600" b="1" u="sng" dirty="0">
              <a:solidFill>
                <a:schemeClr val="accent2">
                  <a:lumMod val="75000"/>
                </a:schemeClr>
              </a:solidFill>
              <a:latin typeface="Bahnschrift SemiBold Condensed" pitchFamily="34" charset="0"/>
            </a:endParaRPr>
          </a:p>
        </p:txBody>
      </p:sp>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7" name="Rectangle 6"/>
          <p:cNvSpPr/>
          <p:nvPr/>
        </p:nvSpPr>
        <p:spPr>
          <a:xfrm>
            <a:off x="1142976" y="4643446"/>
            <a:ext cx="7072362" cy="646331"/>
          </a:xfrm>
          <a:prstGeom prst="rect">
            <a:avLst/>
          </a:prstGeom>
        </p:spPr>
        <p:txBody>
          <a:bodyPr wrap="square">
            <a:spAutoFit/>
          </a:bodyPr>
          <a:lstStyle/>
          <a:p>
            <a:pPr algn="ctr"/>
            <a:r>
              <a:rPr lang="en-US" dirty="0" smtClean="0">
                <a:latin typeface="Bahnschrift SemiBold Condensed" pitchFamily="34" charset="0"/>
              </a:rPr>
              <a:t>Homepage of Raptor Eye SIEM. It </a:t>
            </a:r>
            <a:r>
              <a:rPr lang="en-US" dirty="0" smtClean="0">
                <a:latin typeface="Bahnschrift SemiBold Condensed" pitchFamily="34" charset="0"/>
              </a:rPr>
              <a:t>depicts information about flow of traffic from source to destination nodes through the firewalls that our SIEM monitored.</a:t>
            </a:r>
            <a:endParaRPr lang="en-US" dirty="0">
              <a:latin typeface="Bahnschrift SemiBold Condensed" pitchFamily="34" charset="0"/>
            </a:endParaRPr>
          </a:p>
        </p:txBody>
      </p:sp>
      <p:pic>
        <p:nvPicPr>
          <p:cNvPr id="8" name="Picture 7" descr="WhatsApp Image 2022-08-01 at 3.54.42 PM.jpeg"/>
          <p:cNvPicPr>
            <a:picLocks noChangeAspect="1"/>
          </p:cNvPicPr>
          <p:nvPr/>
        </p:nvPicPr>
        <p:blipFill>
          <a:blip r:embed="rId4"/>
          <a:srcRect t="15223" b="4199"/>
          <a:stretch>
            <a:fillRect/>
          </a:stretch>
        </p:blipFill>
        <p:spPr>
          <a:xfrm>
            <a:off x="0" y="142852"/>
            <a:ext cx="9144000" cy="4144508"/>
          </a:xfrm>
          <a:prstGeom prst="rect">
            <a:avLst/>
          </a:prstGeom>
        </p:spPr>
      </p:pic>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4" name="TextBox 3"/>
          <p:cNvSpPr txBox="1"/>
          <p:nvPr/>
        </p:nvSpPr>
        <p:spPr>
          <a:xfrm>
            <a:off x="357158" y="4500570"/>
            <a:ext cx="7786742" cy="923330"/>
          </a:xfrm>
          <a:prstGeom prst="rect">
            <a:avLst/>
          </a:prstGeom>
          <a:noFill/>
        </p:spPr>
        <p:txBody>
          <a:bodyPr wrap="square" rtlCol="0">
            <a:spAutoFit/>
          </a:bodyPr>
          <a:lstStyle/>
          <a:p>
            <a:pPr algn="ctr"/>
            <a:r>
              <a:rPr lang="en-US" dirty="0" smtClean="0">
                <a:latin typeface="Bahnschrift SemiBold Condensed" pitchFamily="34" charset="0"/>
              </a:rPr>
              <a:t>This graph depicts information about total agents, active and disconnected agents. Agents are the part of our SIEM, that </a:t>
            </a:r>
            <a:r>
              <a:rPr lang="en-US" dirty="0" smtClean="0">
                <a:latin typeface="Bahnschrift SemiBold Condensed" pitchFamily="34" charset="0"/>
              </a:rPr>
              <a:t>we have </a:t>
            </a:r>
            <a:r>
              <a:rPr lang="en-US" dirty="0" smtClean="0">
                <a:latin typeface="Bahnschrift SemiBold Condensed" pitchFamily="34" charset="0"/>
              </a:rPr>
              <a:t>installed on the devices which we want to monitor. These agents send logs to our SIEM manager.</a:t>
            </a:r>
            <a:endParaRPr lang="en-US" dirty="0">
              <a:latin typeface="Bahnschrift SemiBold Condensed" pitchFamily="34" charset="0"/>
            </a:endParaRPr>
          </a:p>
        </p:txBody>
      </p:sp>
      <p:pic>
        <p:nvPicPr>
          <p:cNvPr id="5" name="Picture 4" descr="WhatsApp Image 2022-08-01 at 3.54.42 PM (1).jpeg"/>
          <p:cNvPicPr>
            <a:picLocks noChangeAspect="1"/>
          </p:cNvPicPr>
          <p:nvPr/>
        </p:nvPicPr>
        <p:blipFill>
          <a:blip r:embed="rId4"/>
          <a:srcRect t="15223" b="5249"/>
          <a:stretch>
            <a:fillRect/>
          </a:stretch>
        </p:blipFill>
        <p:spPr>
          <a:xfrm>
            <a:off x="0" y="142852"/>
            <a:ext cx="9144000" cy="4090491"/>
          </a:xfrm>
          <a:prstGeom prst="rect">
            <a:avLst/>
          </a:prstGeom>
        </p:spPr>
      </p:pic>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pic>
        <p:nvPicPr>
          <p:cNvPr id="4" name="Picture 3" descr="WhatsApp Image 2022-08-01 at 3.54.42 PM (2).jpeg"/>
          <p:cNvPicPr>
            <a:picLocks noChangeAspect="1"/>
          </p:cNvPicPr>
          <p:nvPr/>
        </p:nvPicPr>
        <p:blipFill>
          <a:blip r:embed="rId4"/>
          <a:srcRect t="12073" b="4199"/>
          <a:stretch>
            <a:fillRect/>
          </a:stretch>
        </p:blipFill>
        <p:spPr>
          <a:xfrm>
            <a:off x="0" y="0"/>
            <a:ext cx="9144000" cy="4306654"/>
          </a:xfrm>
          <a:prstGeom prst="rect">
            <a:avLst/>
          </a:prstGeom>
        </p:spPr>
      </p:pic>
      <p:sp>
        <p:nvSpPr>
          <p:cNvPr id="5" name="TextBox 4"/>
          <p:cNvSpPr txBox="1"/>
          <p:nvPr/>
        </p:nvSpPr>
        <p:spPr>
          <a:xfrm>
            <a:off x="357158" y="4929198"/>
            <a:ext cx="8215370" cy="646331"/>
          </a:xfrm>
          <a:prstGeom prst="rect">
            <a:avLst/>
          </a:prstGeom>
          <a:noFill/>
        </p:spPr>
        <p:txBody>
          <a:bodyPr wrap="square" rtlCol="0">
            <a:spAutoFit/>
          </a:bodyPr>
          <a:lstStyle/>
          <a:p>
            <a:pPr algn="ctr"/>
            <a:r>
              <a:rPr lang="en-US" dirty="0" smtClean="0">
                <a:latin typeface="Bahnschrift SemiBold Condensed" pitchFamily="34" charset="0"/>
              </a:rPr>
              <a:t>This graph depicts live information of all the agents(devices) events. Events that are 12 or higher are considered critical. </a:t>
            </a:r>
            <a:r>
              <a:rPr lang="en-US" dirty="0" smtClean="0">
                <a:latin typeface="Bahnschrift SemiBold Condensed" pitchFamily="34" charset="0"/>
              </a:rPr>
              <a:t>(e.g. an SQL </a:t>
            </a:r>
            <a:r>
              <a:rPr lang="en-US" dirty="0" smtClean="0">
                <a:latin typeface="Bahnschrift SemiBold Condensed" pitchFamily="34" charset="0"/>
              </a:rPr>
              <a:t>injection attack and shellshock attack is </a:t>
            </a:r>
            <a:r>
              <a:rPr lang="en-US" dirty="0" smtClean="0">
                <a:latin typeface="Bahnschrift SemiBold Condensed" pitchFamily="34" charset="0"/>
              </a:rPr>
              <a:t>displayed above)</a:t>
            </a:r>
            <a:endParaRPr lang="en-US" dirty="0">
              <a:latin typeface="Bahnschrift SemiBold Condensed" pitchFamily="34" charset="0"/>
            </a:endParaRPr>
          </a:p>
        </p:txBody>
      </p:sp>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4" name="TextBox 3"/>
          <p:cNvSpPr txBox="1"/>
          <p:nvPr/>
        </p:nvSpPr>
        <p:spPr>
          <a:xfrm>
            <a:off x="285720" y="4782933"/>
            <a:ext cx="7929618" cy="646331"/>
          </a:xfrm>
          <a:prstGeom prst="rect">
            <a:avLst/>
          </a:prstGeom>
          <a:noFill/>
        </p:spPr>
        <p:txBody>
          <a:bodyPr wrap="square" rtlCol="0">
            <a:spAutoFit/>
          </a:bodyPr>
          <a:lstStyle/>
          <a:p>
            <a:pPr algn="ctr"/>
            <a:r>
              <a:rPr lang="en-US" dirty="0" smtClean="0">
                <a:latin typeface="Bahnschrift SemiBold Condensed" pitchFamily="34" charset="0"/>
              </a:rPr>
              <a:t>This graph is the monthly report of all the agent events that our SIEM </a:t>
            </a:r>
            <a:r>
              <a:rPr lang="en-US" dirty="0" smtClean="0">
                <a:latin typeface="Bahnschrift SemiBold Condensed" pitchFamily="34" charset="0"/>
              </a:rPr>
              <a:t>monitored. These reports can be customized for a particular agent as well.</a:t>
            </a:r>
            <a:endParaRPr lang="en-US" dirty="0">
              <a:latin typeface="Bahnschrift SemiBold Condensed" pitchFamily="34" charset="0"/>
            </a:endParaRPr>
          </a:p>
        </p:txBody>
      </p:sp>
      <p:pic>
        <p:nvPicPr>
          <p:cNvPr id="5" name="Picture 4" descr="WhatsApp Image 2022-08-01 at 3.54.42 PM (3).jpeg"/>
          <p:cNvPicPr>
            <a:picLocks noChangeAspect="1"/>
          </p:cNvPicPr>
          <p:nvPr/>
        </p:nvPicPr>
        <p:blipFill>
          <a:blip r:embed="rId4"/>
          <a:srcRect t="12073" b="3675"/>
          <a:stretch>
            <a:fillRect/>
          </a:stretch>
        </p:blipFill>
        <p:spPr>
          <a:xfrm>
            <a:off x="0" y="0"/>
            <a:ext cx="9144000" cy="4333658"/>
          </a:xfrm>
          <a:prstGeom prst="rect">
            <a:avLst/>
          </a:prstGeom>
        </p:spPr>
      </p:pic>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4" name="TextBox 3"/>
          <p:cNvSpPr txBox="1"/>
          <p:nvPr/>
        </p:nvSpPr>
        <p:spPr>
          <a:xfrm>
            <a:off x="428596" y="5072074"/>
            <a:ext cx="7786742" cy="1015663"/>
          </a:xfrm>
          <a:prstGeom prst="rect">
            <a:avLst/>
          </a:prstGeom>
          <a:noFill/>
        </p:spPr>
        <p:txBody>
          <a:bodyPr wrap="square" rtlCol="0">
            <a:spAutoFit/>
          </a:bodyPr>
          <a:lstStyle/>
          <a:p>
            <a:pPr algn="ctr"/>
            <a:r>
              <a:rPr lang="en-US" sz="2000" dirty="0" smtClean="0">
                <a:latin typeface="Bahnschrift SemiBold Condensed" pitchFamily="34" charset="0"/>
              </a:rPr>
              <a:t>This graph depicts information about integrity related events when detected. Whenever any file is created, deleted, or modified it will </a:t>
            </a:r>
            <a:r>
              <a:rPr lang="en-US" sz="2000" dirty="0" smtClean="0">
                <a:latin typeface="Bahnschrift SemiBold Condensed" pitchFamily="34" charset="0"/>
              </a:rPr>
              <a:t>display an </a:t>
            </a:r>
            <a:r>
              <a:rPr lang="en-US" sz="2000" dirty="0" smtClean="0">
                <a:latin typeface="Bahnschrift SemiBold Condensed" pitchFamily="34" charset="0"/>
              </a:rPr>
              <a:t>alert and give </a:t>
            </a:r>
            <a:r>
              <a:rPr lang="en-US" sz="2000" dirty="0" smtClean="0">
                <a:latin typeface="Bahnschrift SemiBold Condensed" pitchFamily="34" charset="0"/>
              </a:rPr>
              <a:t>all the </a:t>
            </a:r>
            <a:r>
              <a:rPr lang="en-US" sz="2000" dirty="0" smtClean="0">
                <a:latin typeface="Bahnschrift SemiBold Condensed" pitchFamily="34" charset="0"/>
              </a:rPr>
              <a:t>information about that event.</a:t>
            </a:r>
            <a:endParaRPr lang="en-US" sz="2000" dirty="0">
              <a:latin typeface="Bahnschrift SemiBold Condensed" pitchFamily="34" charset="0"/>
            </a:endParaRPr>
          </a:p>
        </p:txBody>
      </p:sp>
      <p:pic>
        <p:nvPicPr>
          <p:cNvPr id="5" name="Picture 4" descr="WhatsApp Image 2022-08-01 at 3.54.42 PM (4).jpeg"/>
          <p:cNvPicPr>
            <a:picLocks noChangeAspect="1"/>
          </p:cNvPicPr>
          <p:nvPr/>
        </p:nvPicPr>
        <p:blipFill>
          <a:blip r:embed="rId4"/>
          <a:srcRect t="12073" b="4199"/>
          <a:stretch>
            <a:fillRect/>
          </a:stretch>
        </p:blipFill>
        <p:spPr>
          <a:xfrm>
            <a:off x="0" y="428604"/>
            <a:ext cx="9144000" cy="4306661"/>
          </a:xfrm>
          <a:prstGeom prst="rect">
            <a:avLst/>
          </a:prstGeom>
        </p:spPr>
      </p:pic>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7" name="TextBox 6"/>
          <p:cNvSpPr txBox="1"/>
          <p:nvPr/>
        </p:nvSpPr>
        <p:spPr>
          <a:xfrm>
            <a:off x="428596" y="4572008"/>
            <a:ext cx="7858180" cy="923330"/>
          </a:xfrm>
          <a:prstGeom prst="rect">
            <a:avLst/>
          </a:prstGeom>
          <a:noFill/>
        </p:spPr>
        <p:txBody>
          <a:bodyPr wrap="square" rtlCol="0">
            <a:spAutoFit/>
          </a:bodyPr>
          <a:lstStyle/>
          <a:p>
            <a:pPr algn="ctr"/>
            <a:r>
              <a:rPr lang="en-US" dirty="0" smtClean="0">
                <a:latin typeface="Bahnschrift SemiBold Condensed" pitchFamily="34" charset="0"/>
              </a:rPr>
              <a:t>This graph depicts information about Adversarial Tactics (Credential access), Techniques (Brute force), and Common Knowledge. MITRE ATT&amp;CK is a guideline for classifying and describing </a:t>
            </a:r>
            <a:r>
              <a:rPr lang="en-US" dirty="0" smtClean="0">
                <a:latin typeface="Bahnschrift SemiBold Condensed" pitchFamily="34" charset="0"/>
              </a:rPr>
              <a:t>cyber attacks </a:t>
            </a:r>
            <a:r>
              <a:rPr lang="en-US" dirty="0" smtClean="0">
                <a:latin typeface="Bahnschrift SemiBold Condensed" pitchFamily="34" charset="0"/>
              </a:rPr>
              <a:t>and intrusions</a:t>
            </a:r>
            <a:endParaRPr lang="en-US" dirty="0">
              <a:latin typeface="Bahnschrift SemiBold Condensed" pitchFamily="34" charset="0"/>
            </a:endParaRPr>
          </a:p>
        </p:txBody>
      </p:sp>
      <p:pic>
        <p:nvPicPr>
          <p:cNvPr id="8" name="Picture 7" descr="WhatsApp Image 2022-08-01 at 3.54.42 PM (5).jpeg"/>
          <p:cNvPicPr>
            <a:picLocks noChangeAspect="1"/>
          </p:cNvPicPr>
          <p:nvPr/>
        </p:nvPicPr>
        <p:blipFill>
          <a:blip r:embed="rId4"/>
          <a:srcRect t="11549" b="4199"/>
          <a:stretch>
            <a:fillRect/>
          </a:stretch>
        </p:blipFill>
        <p:spPr>
          <a:xfrm>
            <a:off x="0" y="0"/>
            <a:ext cx="9144000" cy="4333639"/>
          </a:xfrm>
          <a:prstGeom prst="rect">
            <a:avLst/>
          </a:prstGeom>
        </p:spPr>
      </p:pic>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889" y="-99392"/>
            <a:ext cx="9155294" cy="3766874"/>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7" name="矩形 6"/>
          <p:cNvSpPr/>
          <p:nvPr/>
        </p:nvSpPr>
        <p:spPr>
          <a:xfrm>
            <a:off x="-11889" y="-99392"/>
            <a:ext cx="9155294" cy="3742706"/>
          </a:xfrm>
          <a:prstGeom prst="rect">
            <a:avLst/>
          </a:prstGeom>
          <a:gradFill>
            <a:gsLst>
              <a:gs pos="0">
                <a:srgbClr val="B01319">
                  <a:alpha val="39000"/>
                </a:srgbClr>
              </a:gs>
              <a:gs pos="100000">
                <a:srgbClr val="B01319">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9" name="文本框 3"/>
          <p:cNvSpPr txBox="1"/>
          <p:nvPr/>
        </p:nvSpPr>
        <p:spPr>
          <a:xfrm>
            <a:off x="2500298" y="3071810"/>
            <a:ext cx="4528338" cy="584775"/>
          </a:xfrm>
          <a:prstGeom prst="rect">
            <a:avLst/>
          </a:prstGeom>
          <a:noFill/>
          <a:effectLst/>
        </p:spPr>
        <p:txBody>
          <a:bodyPr wrap="square" rtlCol="0">
            <a:spAutoFit/>
          </a:bodyPr>
          <a:lstStyle/>
          <a:p>
            <a:pPr algn="ctr"/>
            <a:r>
              <a:rPr lang="tr-TR" altLang="zh-CN" sz="3200" spc="600" dirty="0">
                <a:solidFill>
                  <a:schemeClr val="bg1"/>
                </a:solidFill>
                <a:latin typeface="+mj-lt"/>
                <a:ea typeface="方正黑体简体" panose="02010601030101010101" pitchFamily="2" charset="-122"/>
              </a:rPr>
              <a:t>INTRODUCTION</a:t>
            </a:r>
            <a:endParaRPr lang="zh-CN" altLang="en-US" sz="3200" spc="600" dirty="0">
              <a:solidFill>
                <a:schemeClr val="bg1"/>
              </a:solidFill>
              <a:latin typeface="+mj-lt"/>
              <a:ea typeface="方正黑体简体" panose="02010601030101010101" pitchFamily="2" charset="-122"/>
            </a:endParaRPr>
          </a:p>
        </p:txBody>
      </p:sp>
      <p:sp>
        <p:nvSpPr>
          <p:cNvPr id="10" name="TextBox 18"/>
          <p:cNvSpPr>
            <a:spLocks noChangeArrowheads="1"/>
          </p:cNvSpPr>
          <p:nvPr/>
        </p:nvSpPr>
        <p:spPr bwMode="auto">
          <a:xfrm>
            <a:off x="214282" y="3903261"/>
            <a:ext cx="8786874" cy="280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0" hangingPunct="0"/>
            <a:r>
              <a:rPr lang="en-US" sz="1600" b="1" dirty="0" smtClean="0"/>
              <a:t>Absolute Solutions </a:t>
            </a:r>
            <a:r>
              <a:rPr lang="en-US" sz="1600" dirty="0" smtClean="0"/>
              <a:t>is a global market player with 2 decades of excellence in delivering IT services to international market. Our software development infrastructure is based on continuously integrated open source technology platforms. Our development standards are inherited from CMMI and IEEE and we are the authorized reseller and distributor for multiple products.</a:t>
            </a:r>
          </a:p>
          <a:p>
            <a:pPr lvl="0" eaLnBrk="0" hangingPunct="0"/>
            <a:r>
              <a:rPr lang="en-US" sz="1600" dirty="0" smtClean="0"/>
              <a:t>We have a rapidly growing channel partners network in 14 countries. The company has evolved from a software development house to a multi-channel business platform that combines the expertise of many renowned business icons and has blended their products with its own unique services to yield a synergy that can offer end-to- end solutions to its customers. </a:t>
            </a:r>
          </a:p>
          <a:p>
            <a:pPr lvl="0" eaLnBrk="0" hangingPunct="0"/>
            <a:r>
              <a:rPr lang="en-US" sz="1600" dirty="0" smtClean="0"/>
              <a:t>The company started its operation in January 2002 from Middle East and is being run and supervised by an educated, young and visionary Pakistani management. </a:t>
            </a:r>
            <a:endParaRPr lang="en-US" sz="1600" dirty="0"/>
          </a:p>
        </p:txBody>
      </p:sp>
      <p:sp>
        <p:nvSpPr>
          <p:cNvPr id="5" name="矩形 4"/>
          <p:cNvSpPr/>
          <p:nvPr/>
        </p:nvSpPr>
        <p:spPr>
          <a:xfrm>
            <a:off x="-11888" y="3667482"/>
            <a:ext cx="9155888" cy="129818"/>
          </a:xfrm>
          <a:prstGeom prst="rect">
            <a:avLst/>
          </a:prstGeom>
          <a:solidFill>
            <a:srgbClr val="B0131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Tree>
    <p:extLst>
      <p:ext uri="{BB962C8B-B14F-4D97-AF65-F5344CB8AC3E}">
        <p14:creationId xmlns:p14="http://schemas.microsoft.com/office/powerpoint/2010/main" xmlns="" val="40385369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8" name="TextBox 7"/>
          <p:cNvSpPr txBox="1"/>
          <p:nvPr/>
        </p:nvSpPr>
        <p:spPr>
          <a:xfrm>
            <a:off x="571472" y="4714884"/>
            <a:ext cx="7643866" cy="2031325"/>
          </a:xfrm>
          <a:prstGeom prst="rect">
            <a:avLst/>
          </a:prstGeom>
          <a:noFill/>
        </p:spPr>
        <p:txBody>
          <a:bodyPr wrap="square" rtlCol="0">
            <a:spAutoFit/>
          </a:bodyPr>
          <a:lstStyle/>
          <a:p>
            <a:pPr algn="ctr"/>
            <a:r>
              <a:rPr lang="en-US" dirty="0" smtClean="0">
                <a:latin typeface="Bahnschrift SemiBold Condensed" pitchFamily="34" charset="0"/>
              </a:rPr>
              <a:t>The vulnerability assessment is a systematic review of any security weaknesses in an information system. It evaluates all the software that are installed in the system to check if the system is susceptible to any known vulnerabilities, assigns severity levels to those vulnerabilities from low, medium, high to critical, and recommends remediation or mitigation, if and whenever needed. </a:t>
            </a:r>
            <a:endParaRPr lang="en-US" dirty="0" smtClean="0">
              <a:latin typeface="Bahnschrift SemiBold Condensed" pitchFamily="34" charset="0"/>
            </a:endParaRPr>
          </a:p>
          <a:p>
            <a:pPr algn="ctr"/>
            <a:r>
              <a:rPr lang="en-US" dirty="0" smtClean="0">
                <a:latin typeface="Bahnschrift SemiBold Condensed" pitchFamily="34" charset="0"/>
              </a:rPr>
              <a:t>This </a:t>
            </a:r>
            <a:r>
              <a:rPr lang="en-US" dirty="0" smtClean="0">
                <a:latin typeface="Bahnschrift SemiBold Condensed" pitchFamily="34" charset="0"/>
              </a:rPr>
              <a:t>graph depicts information about vulnerabilities, our SIEM </a:t>
            </a:r>
            <a:r>
              <a:rPr lang="en-US" dirty="0" smtClean="0">
                <a:latin typeface="Bahnschrift SemiBold Condensed" pitchFamily="34" charset="0"/>
              </a:rPr>
              <a:t>checks </a:t>
            </a:r>
            <a:r>
              <a:rPr lang="en-US" dirty="0" smtClean="0">
                <a:latin typeface="Bahnschrift SemiBold Condensed" pitchFamily="34" charset="0"/>
              </a:rPr>
              <a:t>all the </a:t>
            </a:r>
            <a:r>
              <a:rPr lang="en-US" dirty="0" smtClean="0">
                <a:latin typeface="Bahnschrift SemiBold Condensed" pitchFamily="34" charset="0"/>
              </a:rPr>
              <a:t>software versions </a:t>
            </a:r>
            <a:r>
              <a:rPr lang="en-US" dirty="0" smtClean="0">
                <a:latin typeface="Bahnschrift SemiBold Condensed" pitchFamily="34" charset="0"/>
              </a:rPr>
              <a:t>that are installed in the system and check </a:t>
            </a:r>
            <a:r>
              <a:rPr lang="en-US" dirty="0" smtClean="0">
                <a:latin typeface="Bahnschrift SemiBold Condensed" pitchFamily="34" charset="0"/>
              </a:rPr>
              <a:t>if they </a:t>
            </a:r>
            <a:r>
              <a:rPr lang="en-US" dirty="0" smtClean="0">
                <a:latin typeface="Bahnschrift SemiBold Condensed" pitchFamily="34" charset="0"/>
              </a:rPr>
              <a:t>are vulnerable or not.</a:t>
            </a:r>
            <a:endParaRPr lang="en-US" dirty="0">
              <a:latin typeface="Bahnschrift SemiBold Condensed" pitchFamily="34" charset="0"/>
            </a:endParaRPr>
          </a:p>
        </p:txBody>
      </p:sp>
      <p:pic>
        <p:nvPicPr>
          <p:cNvPr id="9" name="Picture 8" descr="WhatsApp Image 2022-08-01 at 3.54.42 PM (6).jpeg"/>
          <p:cNvPicPr>
            <a:picLocks noChangeAspect="1"/>
          </p:cNvPicPr>
          <p:nvPr/>
        </p:nvPicPr>
        <p:blipFill>
          <a:blip r:embed="rId4"/>
          <a:srcRect t="12073" b="4199"/>
          <a:stretch>
            <a:fillRect/>
          </a:stretch>
        </p:blipFill>
        <p:spPr>
          <a:xfrm>
            <a:off x="0" y="0"/>
            <a:ext cx="9144000" cy="4306665"/>
          </a:xfrm>
          <a:prstGeom prst="rect">
            <a:avLst/>
          </a:prstGeom>
        </p:spPr>
      </p:pic>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pic>
        <p:nvPicPr>
          <p:cNvPr id="4" name="Picture 3" descr="WhatsApp Image 2022-08-01 at 3.54.42 PM (7).jpeg"/>
          <p:cNvPicPr>
            <a:picLocks noChangeAspect="1"/>
          </p:cNvPicPr>
          <p:nvPr/>
        </p:nvPicPr>
        <p:blipFill>
          <a:blip r:embed="rId4"/>
          <a:srcRect t="14698" b="4199"/>
          <a:stretch>
            <a:fillRect/>
          </a:stretch>
        </p:blipFill>
        <p:spPr>
          <a:xfrm>
            <a:off x="0" y="0"/>
            <a:ext cx="9144000" cy="4171562"/>
          </a:xfrm>
          <a:prstGeom prst="rect">
            <a:avLst/>
          </a:prstGeom>
        </p:spPr>
      </p:pic>
      <p:sp>
        <p:nvSpPr>
          <p:cNvPr id="5" name="TextBox 4"/>
          <p:cNvSpPr txBox="1"/>
          <p:nvPr/>
        </p:nvSpPr>
        <p:spPr>
          <a:xfrm>
            <a:off x="357158" y="4643446"/>
            <a:ext cx="8215370" cy="1200329"/>
          </a:xfrm>
          <a:prstGeom prst="rect">
            <a:avLst/>
          </a:prstGeom>
          <a:noFill/>
        </p:spPr>
        <p:txBody>
          <a:bodyPr wrap="square" rtlCol="0">
            <a:spAutoFit/>
          </a:bodyPr>
          <a:lstStyle/>
          <a:p>
            <a:pPr algn="ctr"/>
            <a:r>
              <a:rPr lang="en-US" dirty="0" smtClean="0">
                <a:latin typeface="Bahnschrift SemiBold Condensed" pitchFamily="34" charset="0"/>
              </a:rPr>
              <a:t>Regulatory compliance is the act of ensuring that an organization adherence to laws, regulations, guidelines and specifications to conduct business. Our SIEM check compliance with PCI DSS (Payment Card Industry Data Security Standard), NIST (National Institute of Standards and Technology), HIPAA (Health Insurance Portability and Accountability Act) and GDPR (General Data Protection Regulation).</a:t>
            </a:r>
            <a:endParaRPr lang="en-US" dirty="0">
              <a:latin typeface="Bahnschrift SemiBold Condensed" pitchFamily="34" charset="0"/>
            </a:endParaRPr>
          </a:p>
        </p:txBody>
      </p:sp>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4" name="TextBox 3"/>
          <p:cNvSpPr txBox="1"/>
          <p:nvPr/>
        </p:nvSpPr>
        <p:spPr>
          <a:xfrm>
            <a:off x="285720" y="4929198"/>
            <a:ext cx="8572560" cy="1200329"/>
          </a:xfrm>
          <a:prstGeom prst="rect">
            <a:avLst/>
          </a:prstGeom>
          <a:noFill/>
        </p:spPr>
        <p:txBody>
          <a:bodyPr wrap="square" rtlCol="0">
            <a:spAutoFit/>
          </a:bodyPr>
          <a:lstStyle/>
          <a:p>
            <a:pPr algn="ctr"/>
            <a:r>
              <a:rPr lang="en-US" dirty="0" smtClean="0">
                <a:latin typeface="Bahnschrift SemiBold Condensed" pitchFamily="34" charset="0"/>
              </a:rPr>
              <a:t>In an on-premises environment, resources that are required for the SIEM are deployed in-house and within an enterprise’s IT infrastructure. On-premises SIEM solutions offer organizations complete control over data, since the data is stored on their own premises. It is more secure method as SIEM is deployed in house.</a:t>
            </a:r>
          </a:p>
          <a:p>
            <a:pPr algn="ctr"/>
            <a:endParaRPr lang="en-US" dirty="0">
              <a:latin typeface="Bahnschrift SemiBold Condensed" pitchFamily="34" charset="0"/>
            </a:endParaRPr>
          </a:p>
        </p:txBody>
      </p:sp>
      <p:pic>
        <p:nvPicPr>
          <p:cNvPr id="4098" name="Picture 2" descr="On Premise designs, themes, templates and downloadable graphic elements on  Dribbble"/>
          <p:cNvPicPr>
            <a:picLocks noChangeAspect="1" noChangeArrowheads="1"/>
          </p:cNvPicPr>
          <p:nvPr/>
        </p:nvPicPr>
        <p:blipFill>
          <a:blip r:embed="rId4"/>
          <a:srcRect/>
          <a:stretch>
            <a:fillRect/>
          </a:stretch>
        </p:blipFill>
        <p:spPr bwMode="auto">
          <a:xfrm>
            <a:off x="2143108" y="1357298"/>
            <a:ext cx="5048259" cy="3786194"/>
          </a:xfrm>
          <a:prstGeom prst="ellipse">
            <a:avLst/>
          </a:prstGeom>
          <a:ln>
            <a:noFill/>
          </a:ln>
          <a:effectLst>
            <a:softEdge rad="112500"/>
          </a:effectLst>
        </p:spPr>
      </p:pic>
      <p:sp>
        <p:nvSpPr>
          <p:cNvPr id="6" name="TextBox 5"/>
          <p:cNvSpPr txBox="1"/>
          <p:nvPr/>
        </p:nvSpPr>
        <p:spPr>
          <a:xfrm>
            <a:off x="714348" y="428604"/>
            <a:ext cx="8001056" cy="769441"/>
          </a:xfrm>
          <a:prstGeom prst="rect">
            <a:avLst/>
          </a:prstGeom>
          <a:noFill/>
          <a:effectLst>
            <a:reflection blurRad="6350" stA="50000" endA="300" endPos="55000" dir="5400000" sy="-100000" algn="bl" rotWithShape="0"/>
          </a:effectLst>
        </p:spPr>
        <p:txBody>
          <a:bodyPr wrap="square" rtlCol="0">
            <a:spAutoFit/>
          </a:bodyPr>
          <a:lstStyle/>
          <a:p>
            <a:r>
              <a:rPr lang="en-US" sz="4400" u="sng" dirty="0" smtClean="0">
                <a:solidFill>
                  <a:schemeClr val="accent2">
                    <a:lumMod val="75000"/>
                  </a:schemeClr>
                </a:solidFill>
                <a:latin typeface="Bahnschrift SemiBold Condensed" pitchFamily="34" charset="0"/>
              </a:rPr>
              <a:t>ON-PREMISE INSTALLATION OF RAPTOR EYE</a:t>
            </a:r>
            <a:endParaRPr lang="en-US" sz="4400" u="sng" dirty="0">
              <a:solidFill>
                <a:schemeClr val="accent2">
                  <a:lumMod val="75000"/>
                </a:schemeClr>
              </a:solidFill>
              <a:latin typeface="Bahnschrift SemiBold Condensed" pitchFamily="34" charset="0"/>
            </a:endParaRPr>
          </a:p>
        </p:txBody>
      </p:sp>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4" name="TextBox 3"/>
          <p:cNvSpPr txBox="1"/>
          <p:nvPr/>
        </p:nvSpPr>
        <p:spPr>
          <a:xfrm>
            <a:off x="714348" y="428604"/>
            <a:ext cx="8001056" cy="769441"/>
          </a:xfrm>
          <a:prstGeom prst="rect">
            <a:avLst/>
          </a:prstGeom>
          <a:noFill/>
          <a:effectLst>
            <a:reflection blurRad="6350" stA="50000" endA="300" endPos="55000" dir="5400000" sy="-100000" algn="bl" rotWithShape="0"/>
          </a:effectLst>
        </p:spPr>
        <p:txBody>
          <a:bodyPr wrap="square" rtlCol="0">
            <a:spAutoFit/>
          </a:bodyPr>
          <a:lstStyle/>
          <a:p>
            <a:r>
              <a:rPr lang="en-US" sz="4400" u="sng" dirty="0" smtClean="0">
                <a:solidFill>
                  <a:schemeClr val="accent2">
                    <a:lumMod val="75000"/>
                  </a:schemeClr>
                </a:solidFill>
                <a:latin typeface="Bahnschrift SemiBold Condensed" pitchFamily="34" charset="0"/>
              </a:rPr>
              <a:t>ON-CLOUD INSTALLATION OF RAPTOR EYE</a:t>
            </a:r>
            <a:endParaRPr lang="en-US" sz="4400" u="sng" dirty="0">
              <a:solidFill>
                <a:schemeClr val="accent2">
                  <a:lumMod val="75000"/>
                </a:schemeClr>
              </a:solidFill>
              <a:latin typeface="Bahnschrift SemiBold Condensed" pitchFamily="34" charset="0"/>
            </a:endParaRPr>
          </a:p>
        </p:txBody>
      </p:sp>
      <p:sp>
        <p:nvSpPr>
          <p:cNvPr id="5" name="TextBox 4"/>
          <p:cNvSpPr txBox="1"/>
          <p:nvPr/>
        </p:nvSpPr>
        <p:spPr>
          <a:xfrm>
            <a:off x="285720" y="4572008"/>
            <a:ext cx="8429684" cy="1754326"/>
          </a:xfrm>
          <a:prstGeom prst="rect">
            <a:avLst/>
          </a:prstGeom>
          <a:noFill/>
        </p:spPr>
        <p:txBody>
          <a:bodyPr wrap="square" rtlCol="0">
            <a:spAutoFit/>
          </a:bodyPr>
          <a:lstStyle/>
          <a:p>
            <a:pPr algn="ctr"/>
            <a:r>
              <a:rPr lang="en-US" dirty="0" smtClean="0">
                <a:latin typeface="Bahnschrift SemiBold Condensed" pitchFamily="34" charset="0"/>
              </a:rPr>
              <a:t>Cloud-based SIEM (also referred to as SIEM-as-a-Service), takes SIEM to the next level, providing IT teams with greater convenience, flexibility, and power when managing threats across multiple environments – both on-premises and in the </a:t>
            </a:r>
            <a:r>
              <a:rPr lang="en-US" dirty="0" smtClean="0">
                <a:latin typeface="Bahnschrift SemiBold Condensed" pitchFamily="34" charset="0"/>
              </a:rPr>
              <a:t>cloud. Cloud-based </a:t>
            </a:r>
            <a:r>
              <a:rPr lang="en-US" dirty="0" smtClean="0">
                <a:latin typeface="Bahnschrift SemiBold Condensed" pitchFamily="34" charset="0"/>
              </a:rPr>
              <a:t>SIEM provides an effective and efficient way to constantly monitor all devices, servers, applications, users, and infrastructure components on your network. And all from one central cloud-based dashboard.</a:t>
            </a:r>
          </a:p>
          <a:p>
            <a:pPr algn="ctr"/>
            <a:endParaRPr lang="en-US" dirty="0">
              <a:latin typeface="Bahnschrift SemiBold Condensed" pitchFamily="34" charset="0"/>
            </a:endParaRPr>
          </a:p>
        </p:txBody>
      </p:sp>
      <p:pic>
        <p:nvPicPr>
          <p:cNvPr id="2050" name="Picture 2" descr="Cloud Network Vector Art, Icons, and Graphics for Free Download"/>
          <p:cNvPicPr>
            <a:picLocks noChangeAspect="1" noChangeArrowheads="1"/>
          </p:cNvPicPr>
          <p:nvPr/>
        </p:nvPicPr>
        <p:blipFill>
          <a:blip r:embed="rId4"/>
          <a:srcRect/>
          <a:stretch>
            <a:fillRect/>
          </a:stretch>
        </p:blipFill>
        <p:spPr bwMode="auto">
          <a:xfrm>
            <a:off x="2071670" y="1498517"/>
            <a:ext cx="4714908" cy="3251661"/>
          </a:xfrm>
          <a:prstGeom prst="ellipse">
            <a:avLst/>
          </a:prstGeom>
          <a:ln>
            <a:noFill/>
          </a:ln>
          <a:effectLst>
            <a:softEdge rad="112500"/>
          </a:effectLst>
        </p:spPr>
      </p:pic>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4" name="TextBox 3"/>
          <p:cNvSpPr txBox="1"/>
          <p:nvPr/>
        </p:nvSpPr>
        <p:spPr>
          <a:xfrm>
            <a:off x="0" y="500042"/>
            <a:ext cx="9144000" cy="461665"/>
          </a:xfrm>
          <a:prstGeom prst="rect">
            <a:avLst/>
          </a:prstGeom>
          <a:noFill/>
        </p:spPr>
        <p:txBody>
          <a:bodyPr wrap="square" rtlCol="0">
            <a:spAutoFit/>
          </a:bodyPr>
          <a:lstStyle/>
          <a:p>
            <a:pPr algn="ctr"/>
            <a:r>
              <a:rPr lang="en-US" sz="2400" dirty="0" smtClean="0">
                <a:solidFill>
                  <a:schemeClr val="accent2">
                    <a:lumMod val="50000"/>
                  </a:schemeClr>
                </a:solidFill>
                <a:latin typeface="Bahnschrift SemiBold" pitchFamily="34" charset="0"/>
              </a:rPr>
              <a:t>GET IN TOUCH FOR A DEMO OF OUR </a:t>
            </a:r>
            <a:r>
              <a:rPr lang="en-US" sz="2400" dirty="0" smtClean="0">
                <a:solidFill>
                  <a:schemeClr val="accent2">
                    <a:lumMod val="50000"/>
                  </a:schemeClr>
                </a:solidFill>
                <a:latin typeface="Bahnschrift SemiBold" pitchFamily="34" charset="0"/>
              </a:rPr>
              <a:t>PRODUCTS</a:t>
            </a:r>
            <a:endParaRPr lang="en-US" sz="2400" dirty="0">
              <a:solidFill>
                <a:schemeClr val="accent2">
                  <a:lumMod val="50000"/>
                </a:schemeClr>
              </a:solidFill>
              <a:latin typeface="Bahnschrift SemiBold" pitchFamily="34" charset="0"/>
            </a:endParaRPr>
          </a:p>
        </p:txBody>
      </p:sp>
      <p:pic>
        <p:nvPicPr>
          <p:cNvPr id="36866" name="Picture 2" descr="Email marketing, internet chatting, 24 hours support"/>
          <p:cNvPicPr>
            <a:picLocks noChangeAspect="1" noChangeArrowheads="1"/>
          </p:cNvPicPr>
          <p:nvPr/>
        </p:nvPicPr>
        <p:blipFill>
          <a:blip r:embed="rId4"/>
          <a:srcRect/>
          <a:stretch>
            <a:fillRect/>
          </a:stretch>
        </p:blipFill>
        <p:spPr bwMode="auto">
          <a:xfrm>
            <a:off x="3781867" y="1857364"/>
            <a:ext cx="5362133" cy="3571900"/>
          </a:xfrm>
          <a:prstGeom prst="ellipse">
            <a:avLst/>
          </a:prstGeom>
          <a:ln>
            <a:noFill/>
          </a:ln>
          <a:effectLst>
            <a:softEdge rad="112500"/>
          </a:effectLst>
        </p:spPr>
      </p:pic>
      <p:sp>
        <p:nvSpPr>
          <p:cNvPr id="6" name="TextBox 5"/>
          <p:cNvSpPr txBox="1"/>
          <p:nvPr/>
        </p:nvSpPr>
        <p:spPr>
          <a:xfrm>
            <a:off x="0" y="1285860"/>
            <a:ext cx="4429124" cy="5447645"/>
          </a:xfrm>
          <a:prstGeom prst="rect">
            <a:avLst/>
          </a:prstGeom>
          <a:noFill/>
        </p:spPr>
        <p:txBody>
          <a:bodyPr wrap="square" rtlCol="0">
            <a:spAutoFit/>
          </a:bodyPr>
          <a:lstStyle/>
          <a:p>
            <a:r>
              <a:rPr lang="en-US" sz="2400" b="1" dirty="0" smtClean="0">
                <a:solidFill>
                  <a:schemeClr val="accent2">
                    <a:lumMod val="50000"/>
                  </a:schemeClr>
                </a:solidFill>
              </a:rPr>
              <a:t>Contact Us:</a:t>
            </a:r>
          </a:p>
          <a:p>
            <a:endParaRPr lang="en-US" dirty="0" smtClean="0"/>
          </a:p>
          <a:p>
            <a:r>
              <a:rPr lang="en-US" b="1" dirty="0" smtClean="0"/>
              <a:t>USA Office</a:t>
            </a:r>
          </a:p>
          <a:p>
            <a:r>
              <a:rPr lang="en-US" dirty="0" smtClean="0"/>
              <a:t>4850 </a:t>
            </a:r>
            <a:r>
              <a:rPr lang="en-US" dirty="0" err="1" smtClean="0"/>
              <a:t>Tamiami</a:t>
            </a:r>
            <a:r>
              <a:rPr lang="en-US" dirty="0" smtClean="0"/>
              <a:t> Trail, North Suite 301,</a:t>
            </a:r>
          </a:p>
          <a:p>
            <a:r>
              <a:rPr lang="en-US" dirty="0" smtClean="0"/>
              <a:t>Naples, FL 34103</a:t>
            </a:r>
          </a:p>
          <a:p>
            <a:r>
              <a:rPr lang="en-US" dirty="0" smtClean="0">
                <a:hlinkClick r:id="rId5"/>
              </a:rPr>
              <a:t>salesusa@ab-sol.net</a:t>
            </a:r>
            <a:endParaRPr lang="en-US" dirty="0" smtClean="0"/>
          </a:p>
          <a:p>
            <a:r>
              <a:rPr lang="en-US" dirty="0" smtClean="0"/>
              <a:t>+1 (470) 230-5507</a:t>
            </a:r>
          </a:p>
          <a:p>
            <a:endParaRPr lang="en-US" dirty="0" smtClean="0"/>
          </a:p>
          <a:p>
            <a:r>
              <a:rPr lang="en-US" b="1" dirty="0" smtClean="0"/>
              <a:t>KSA Office</a:t>
            </a:r>
          </a:p>
          <a:p>
            <a:r>
              <a:rPr lang="en-US" dirty="0" err="1" smtClean="0"/>
              <a:t>Dabbab</a:t>
            </a:r>
            <a:r>
              <a:rPr lang="en-US" dirty="0" smtClean="0"/>
              <a:t> Street, Opposite to Chamber of Commerce, Riyadh</a:t>
            </a:r>
          </a:p>
          <a:p>
            <a:r>
              <a:rPr lang="en-US" dirty="0" smtClean="0">
                <a:hlinkClick r:id="rId6"/>
              </a:rPr>
              <a:t>salesksa@ab-sol.net</a:t>
            </a:r>
            <a:endParaRPr lang="en-US" dirty="0" smtClean="0"/>
          </a:p>
          <a:p>
            <a:r>
              <a:rPr lang="en-US" dirty="0" smtClean="0"/>
              <a:t>+966 11 227-2402</a:t>
            </a:r>
          </a:p>
          <a:p>
            <a:endParaRPr lang="en-US" dirty="0" smtClean="0"/>
          </a:p>
          <a:p>
            <a:r>
              <a:rPr lang="en-US" b="1" dirty="0" smtClean="0"/>
              <a:t>Pakistan Office</a:t>
            </a:r>
          </a:p>
          <a:p>
            <a:r>
              <a:rPr lang="en-US" dirty="0" smtClean="0"/>
              <a:t>Office # 902-B </a:t>
            </a:r>
            <a:r>
              <a:rPr lang="en-US" dirty="0" err="1" smtClean="0"/>
              <a:t>Haly</a:t>
            </a:r>
            <a:r>
              <a:rPr lang="en-US" dirty="0" smtClean="0"/>
              <a:t> Tower</a:t>
            </a:r>
          </a:p>
          <a:p>
            <a:r>
              <a:rPr lang="en-US" dirty="0" smtClean="0"/>
              <a:t>DHA , Lahore</a:t>
            </a:r>
          </a:p>
          <a:p>
            <a:r>
              <a:rPr lang="en-US" dirty="0" smtClean="0">
                <a:hlinkClick r:id="rId7"/>
              </a:rPr>
              <a:t>salespk@ab-sol.net</a:t>
            </a:r>
            <a:endParaRPr lang="en-US" dirty="0" smtClean="0"/>
          </a:p>
          <a:p>
            <a:r>
              <a:rPr lang="en-US" dirty="0" smtClean="0"/>
              <a:t>+92 315 144-4154</a:t>
            </a:r>
          </a:p>
        </p:txBody>
      </p:sp>
    </p:spTree>
    <p:extLst>
      <p:ext uri="{BB962C8B-B14F-4D97-AF65-F5344CB8AC3E}">
        <p14:creationId xmlns="" xmlns:p14="http://schemas.microsoft.com/office/powerpoint/2010/main" val="3890882179"/>
      </p:ext>
    </p:extLst>
  </p:cSld>
  <p:clrMapOvr>
    <a:masterClrMapping/>
  </p:clrMapOvr>
  <mc:AlternateContent xmlns:mc="http://schemas.openxmlformats.org/markup-compatibility/2006">
    <mc:Choice xmlns=""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4" name="Rectangle 3"/>
          <p:cNvSpPr/>
          <p:nvPr/>
        </p:nvSpPr>
        <p:spPr>
          <a:xfrm>
            <a:off x="0" y="3000372"/>
            <a:ext cx="4929190" cy="57150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00628" y="3000372"/>
            <a:ext cx="3143272" cy="584775"/>
          </a:xfrm>
          <a:prstGeom prst="rect">
            <a:avLst/>
          </a:prstGeom>
          <a:noFill/>
        </p:spPr>
        <p:txBody>
          <a:bodyPr wrap="square" rtlCol="0">
            <a:spAutoFit/>
          </a:bodyPr>
          <a:lstStyle/>
          <a:p>
            <a:r>
              <a:rPr lang="en-US" sz="3200" b="1" dirty="0" smtClean="0">
                <a:solidFill>
                  <a:schemeClr val="accent2">
                    <a:lumMod val="50000"/>
                  </a:schemeClr>
                </a:solidFill>
              </a:rPr>
              <a:t>THANK YOU</a:t>
            </a:r>
            <a:endParaRPr lang="en-US" sz="3200" b="1" dirty="0">
              <a:solidFill>
                <a:schemeClr val="accent2">
                  <a:lumMod val="50000"/>
                </a:schemeClr>
              </a:solidFill>
            </a:endParaRPr>
          </a:p>
        </p:txBody>
      </p:sp>
      <p:pic>
        <p:nvPicPr>
          <p:cNvPr id="6" name="Picture 5" descr="cs.png"/>
          <p:cNvPicPr>
            <a:picLocks noChangeAspect="1"/>
          </p:cNvPicPr>
          <p:nvPr/>
        </p:nvPicPr>
        <p:blipFill>
          <a:blip r:embed="rId4"/>
          <a:srcRect l="15968" t="18168" r="5323" b="14535"/>
          <a:stretch>
            <a:fillRect/>
          </a:stretch>
        </p:blipFill>
        <p:spPr>
          <a:xfrm>
            <a:off x="2133189" y="2930358"/>
            <a:ext cx="661190" cy="645072"/>
          </a:xfrm>
          <a:prstGeom prst="rect">
            <a:avLst/>
          </a:prstGeom>
        </p:spPr>
      </p:pic>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3" name="文本框 2"/>
          <p:cNvSpPr txBox="1"/>
          <p:nvPr/>
        </p:nvSpPr>
        <p:spPr>
          <a:xfrm>
            <a:off x="4857752" y="1714488"/>
            <a:ext cx="2444900" cy="923330"/>
          </a:xfrm>
          <a:prstGeom prst="rect">
            <a:avLst/>
          </a:prstGeom>
          <a:noFill/>
        </p:spPr>
        <p:txBody>
          <a:bodyPr wrap="none" rtlCol="0">
            <a:spAutoFit/>
          </a:bodyPr>
          <a:lstStyle/>
          <a:p>
            <a:r>
              <a:rPr lang="en-US" altLang="zh-CN" sz="5400" b="1" spc="300" dirty="0" smtClean="0">
                <a:solidFill>
                  <a:srgbClr val="B01319"/>
                </a:solidFill>
                <a:latin typeface="+mj-lt"/>
                <a:ea typeface="微软雅黑" panose="020B0503020204020204" pitchFamily="34" charset="-122"/>
                <a:cs typeface="+mn-ea"/>
                <a:sym typeface="+mn-lt"/>
              </a:rPr>
              <a:t>VISION</a:t>
            </a:r>
            <a:endParaRPr lang="zh-CN" altLang="en-US" sz="5400" b="1" spc="300" dirty="0">
              <a:solidFill>
                <a:srgbClr val="B01319"/>
              </a:solidFill>
              <a:latin typeface="+mj-lt"/>
              <a:ea typeface="微软雅黑" panose="020B0503020204020204" pitchFamily="34" charset="-122"/>
              <a:cs typeface="+mn-ea"/>
              <a:sym typeface="+mn-lt"/>
            </a:endParaRPr>
          </a:p>
        </p:txBody>
      </p:sp>
      <p:grpSp>
        <p:nvGrpSpPr>
          <p:cNvPr id="2" name="组合 17"/>
          <p:cNvGrpSpPr/>
          <p:nvPr/>
        </p:nvGrpSpPr>
        <p:grpSpPr>
          <a:xfrm>
            <a:off x="573751" y="1340540"/>
            <a:ext cx="3326390" cy="4260819"/>
            <a:chOff x="7031986" y="1231106"/>
            <a:chExt cx="4435187" cy="4260819"/>
          </a:xfrm>
        </p:grpSpPr>
        <p:sp>
          <p:nvSpPr>
            <p:cNvPr id="20" name="矩形 19"/>
            <p:cNvSpPr/>
            <p:nvPr/>
          </p:nvSpPr>
          <p:spPr bwMode="auto">
            <a:xfrm>
              <a:off x="8511282" y="4073784"/>
              <a:ext cx="1487255" cy="1418141"/>
            </a:xfrm>
            <a:prstGeom prst="rect">
              <a:avLst/>
            </a:prstGeom>
            <a:gradFill>
              <a:gsLst>
                <a:gs pos="29000">
                  <a:srgbClr val="B91319"/>
                </a:gs>
                <a:gs pos="0">
                  <a:srgbClr val="DC1218"/>
                </a:gs>
                <a:gs pos="79000">
                  <a:srgbClr val="9E0E18"/>
                </a:gs>
                <a:gs pos="58000">
                  <a:srgbClr val="A61319"/>
                </a:gs>
                <a:gs pos="100000">
                  <a:srgbClr val="901518"/>
                </a:gs>
              </a:gsLst>
              <a:path path="circle">
                <a:fillToRect l="50000" t="50000" r="50000" b="50000"/>
              </a:path>
            </a:gradFill>
            <a:ln w="12700" cap="flat" cmpd="sng" algn="ctr">
              <a:noFill/>
              <a:prstDash val="solid"/>
              <a:round/>
              <a:headEnd type="none" w="med" len="med"/>
              <a:tailEnd type="none" w="med" len="med"/>
            </a:ln>
            <a:effectLst>
              <a:outerShdw blurRad="2540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CN" altLang="en-US" sz="2400" dirty="0">
                <a:solidFill>
                  <a:srgbClr val="FFFFFF"/>
                </a:solidFill>
                <a:latin typeface="+mj-lt"/>
                <a:ea typeface="微软雅黑" panose="020B0503020204020204" pitchFamily="34" charset="-122"/>
                <a:cs typeface="+mn-ea"/>
                <a:sym typeface="+mn-lt"/>
              </a:endParaRPr>
            </a:p>
          </p:txBody>
        </p:sp>
        <p:sp>
          <p:nvSpPr>
            <p:cNvPr id="24" name="矩形 23"/>
            <p:cNvSpPr/>
            <p:nvPr/>
          </p:nvSpPr>
          <p:spPr bwMode="auto">
            <a:xfrm>
              <a:off x="9976209" y="2650267"/>
              <a:ext cx="1490964" cy="1418141"/>
            </a:xfrm>
            <a:prstGeom prst="rect">
              <a:avLst/>
            </a:prstGeom>
            <a:solidFill>
              <a:schemeClr val="bg1"/>
            </a:solidFill>
            <a:ln w="12700" cap="flat" cmpd="sng" algn="ctr">
              <a:noFill/>
              <a:prstDash val="solid"/>
              <a:round/>
              <a:headEnd type="none" w="med" len="med"/>
              <a:tailEnd type="none" w="med" len="med"/>
            </a:ln>
            <a:effectLst>
              <a:outerShdw blurRad="2540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CN" altLang="en-US" sz="2400" dirty="0">
                <a:solidFill>
                  <a:srgbClr val="FFFFFF"/>
                </a:solidFill>
                <a:latin typeface="+mj-lt"/>
                <a:ea typeface="微软雅黑" panose="020B0503020204020204" pitchFamily="34" charset="-122"/>
                <a:cs typeface="+mn-ea"/>
                <a:sym typeface="+mn-lt"/>
              </a:endParaRPr>
            </a:p>
          </p:txBody>
        </p:sp>
        <p:sp>
          <p:nvSpPr>
            <p:cNvPr id="26" name="矩形 25"/>
            <p:cNvSpPr/>
            <p:nvPr/>
          </p:nvSpPr>
          <p:spPr>
            <a:xfrm>
              <a:off x="8509701" y="1231106"/>
              <a:ext cx="1496231" cy="1413784"/>
            </a:xfrm>
            <a:prstGeom prst="rect">
              <a:avLst/>
            </a:prstGeom>
            <a:gradFill>
              <a:gsLst>
                <a:gs pos="29000">
                  <a:srgbClr val="B91319"/>
                </a:gs>
                <a:gs pos="0">
                  <a:srgbClr val="DC1218"/>
                </a:gs>
                <a:gs pos="79000">
                  <a:srgbClr val="9E0E18"/>
                </a:gs>
                <a:gs pos="58000">
                  <a:srgbClr val="A61319"/>
                </a:gs>
                <a:gs pos="100000">
                  <a:srgbClr val="901518"/>
                </a:gs>
              </a:gsLst>
              <a:path path="circle">
                <a:fillToRect l="50000" t="50000" r="50000" b="50000"/>
              </a:path>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cs typeface="+mn-ea"/>
                <a:sym typeface="+mn-lt"/>
              </a:endParaRPr>
            </a:p>
          </p:txBody>
        </p:sp>
        <p:sp>
          <p:nvSpPr>
            <p:cNvPr id="27" name="矩形 26"/>
            <p:cNvSpPr/>
            <p:nvPr/>
          </p:nvSpPr>
          <p:spPr>
            <a:xfrm>
              <a:off x="7031986" y="2650265"/>
              <a:ext cx="1479296" cy="1422501"/>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cs typeface="+mn-ea"/>
                <a:sym typeface="+mn-lt"/>
              </a:endParaRPr>
            </a:p>
          </p:txBody>
        </p:sp>
        <p:sp>
          <p:nvSpPr>
            <p:cNvPr id="28" name="矩形 27"/>
            <p:cNvSpPr/>
            <p:nvPr/>
          </p:nvSpPr>
          <p:spPr>
            <a:xfrm>
              <a:off x="10218989" y="3089865"/>
              <a:ext cx="246308" cy="461665"/>
            </a:xfrm>
            <a:prstGeom prst="rect">
              <a:avLst/>
            </a:prstGeom>
          </p:spPr>
          <p:txBody>
            <a:bodyPr wrap="none">
              <a:spAutoFit/>
            </a:bodyPr>
            <a:lstStyle/>
            <a:p>
              <a:endParaRPr lang="zh-CN" altLang="en-US" sz="2400" dirty="0">
                <a:solidFill>
                  <a:srgbClr val="C00000"/>
                </a:solidFill>
                <a:effectLst>
                  <a:outerShdw blurRad="50800" dist="38100" dir="2700000" algn="tl" rotWithShape="0">
                    <a:prstClr val="black">
                      <a:alpha val="20000"/>
                    </a:prstClr>
                  </a:outerShdw>
                  <a:reflection blurRad="6350" stA="60000" endA="900" endPos="60000" dist="60007" dir="5400000" sy="-100000" algn="bl" rotWithShape="0"/>
                </a:effectLst>
                <a:latin typeface="+mj-lt"/>
                <a:ea typeface="微软雅黑" panose="020B0503020204020204" pitchFamily="34" charset="-122"/>
                <a:cs typeface="+mn-ea"/>
                <a:sym typeface="+mn-lt"/>
              </a:endParaRPr>
            </a:p>
          </p:txBody>
        </p:sp>
        <p:sp>
          <p:nvSpPr>
            <p:cNvPr id="30" name="矩形 29"/>
            <p:cNvSpPr/>
            <p:nvPr/>
          </p:nvSpPr>
          <p:spPr>
            <a:xfrm>
              <a:off x="8876622" y="4559043"/>
              <a:ext cx="246308" cy="461665"/>
            </a:xfrm>
            <a:prstGeom prst="rect">
              <a:avLst/>
            </a:prstGeom>
          </p:spPr>
          <p:txBody>
            <a:bodyPr wrap="none">
              <a:spAutoFit/>
            </a:bodyPr>
            <a:lstStyle/>
            <a:p>
              <a:endParaRPr lang="zh-CN" altLang="en-US" sz="2400" dirty="0">
                <a:solidFill>
                  <a:schemeClr val="bg1"/>
                </a:solidFill>
                <a:effectLst>
                  <a:outerShdw blurRad="50800" dist="38100" dir="2700000" algn="tl" rotWithShape="0">
                    <a:prstClr val="black">
                      <a:alpha val="20000"/>
                    </a:prstClr>
                  </a:outerShdw>
                  <a:reflection blurRad="6350" stA="60000" endA="900" endPos="60000" dist="60007" dir="5400000" sy="-100000" algn="bl" rotWithShape="0"/>
                </a:effectLst>
                <a:latin typeface="+mj-lt"/>
                <a:ea typeface="微软雅黑" panose="020B0503020204020204" pitchFamily="34" charset="-122"/>
                <a:cs typeface="+mn-ea"/>
                <a:sym typeface="+mn-lt"/>
              </a:endParaRPr>
            </a:p>
          </p:txBody>
        </p:sp>
        <p:sp>
          <p:nvSpPr>
            <p:cNvPr id="31" name="矩形 30"/>
            <p:cNvSpPr/>
            <p:nvPr/>
          </p:nvSpPr>
          <p:spPr>
            <a:xfrm>
              <a:off x="7343451" y="3089865"/>
              <a:ext cx="246308" cy="461665"/>
            </a:xfrm>
            <a:prstGeom prst="rect">
              <a:avLst/>
            </a:prstGeom>
          </p:spPr>
          <p:txBody>
            <a:bodyPr wrap="none">
              <a:spAutoFit/>
            </a:bodyPr>
            <a:lstStyle/>
            <a:p>
              <a:endParaRPr lang="zh-CN" altLang="en-US" sz="2400" dirty="0">
                <a:solidFill>
                  <a:srgbClr val="C00000"/>
                </a:solidFill>
                <a:effectLst>
                  <a:outerShdw blurRad="50800" dist="38100" dir="2700000" algn="tl" rotWithShape="0">
                    <a:prstClr val="black">
                      <a:alpha val="20000"/>
                    </a:prstClr>
                  </a:outerShdw>
                  <a:reflection blurRad="6350" stA="60000" endA="900" endPos="60000" dist="60007" dir="5400000" sy="-100000" algn="bl" rotWithShape="0"/>
                </a:effectLst>
                <a:latin typeface="+mj-lt"/>
                <a:ea typeface="微软雅黑" panose="020B0503020204020204" pitchFamily="34" charset="-122"/>
                <a:cs typeface="+mn-ea"/>
                <a:sym typeface="+mn-lt"/>
              </a:endParaRPr>
            </a:p>
          </p:txBody>
        </p:sp>
        <p:sp>
          <p:nvSpPr>
            <p:cNvPr id="32" name="矩形 31"/>
            <p:cNvSpPr/>
            <p:nvPr/>
          </p:nvSpPr>
          <p:spPr>
            <a:xfrm>
              <a:off x="8854799" y="1757133"/>
              <a:ext cx="246308" cy="461665"/>
            </a:xfrm>
            <a:prstGeom prst="rect">
              <a:avLst/>
            </a:prstGeom>
          </p:spPr>
          <p:txBody>
            <a:bodyPr wrap="none">
              <a:spAutoFit/>
            </a:bodyPr>
            <a:lstStyle/>
            <a:p>
              <a:endParaRPr lang="zh-CN" altLang="en-US" sz="2400" dirty="0">
                <a:solidFill>
                  <a:schemeClr val="bg1"/>
                </a:solidFill>
                <a:effectLst>
                  <a:outerShdw blurRad="50800" dist="38100" dir="2700000" algn="tl" rotWithShape="0">
                    <a:prstClr val="black">
                      <a:alpha val="20000"/>
                    </a:prstClr>
                  </a:outerShdw>
                  <a:reflection blurRad="6350" stA="60000" endA="900" endPos="60000" dist="60007" dir="5400000" sy="-100000" algn="bl" rotWithShape="0"/>
                </a:effectLst>
                <a:latin typeface="+mj-lt"/>
                <a:ea typeface="微软雅黑" panose="020B0503020204020204" pitchFamily="34" charset="-122"/>
                <a:cs typeface="+mn-ea"/>
                <a:sym typeface="+mn-lt"/>
              </a:endParaRPr>
            </a:p>
          </p:txBody>
        </p:sp>
      </p:grpSp>
      <p:sp>
        <p:nvSpPr>
          <p:cNvPr id="34" name="矩形 47"/>
          <p:cNvSpPr>
            <a:spLocks noChangeArrowheads="1"/>
          </p:cNvSpPr>
          <p:nvPr/>
        </p:nvSpPr>
        <p:spPr bwMode="auto">
          <a:xfrm>
            <a:off x="4661399" y="2972884"/>
            <a:ext cx="4196881" cy="29731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gn="just" defTabSz="914273">
              <a:lnSpc>
                <a:spcPct val="130000"/>
              </a:lnSpc>
              <a:spcBef>
                <a:spcPct val="0"/>
              </a:spcBef>
            </a:pPr>
            <a:r>
              <a:rPr lang="en-US" sz="1600" b="1" dirty="0" smtClean="0"/>
              <a:t>Our vision is to create adaptable, innovative, and perspective solutions that enhance effectiveness and results. We are the market specialized in providing technology solutions to a broad range of businesses and we aim to become the go-to transformation partner for clients who are driven to thrive in a world that is changing quickly so that we can all work together to determine the future of business.</a:t>
            </a:r>
            <a:endParaRPr lang="en-US" altLang="zh-CN" sz="1600" b="1" dirty="0">
              <a:solidFill>
                <a:prstClr val="black">
                  <a:lumMod val="65000"/>
                  <a:lumOff val="35000"/>
                </a:prstClr>
              </a:solidFill>
              <a:latin typeface="+mj-lt"/>
              <a:ea typeface="微软雅黑" panose="020B0503020204020204" pitchFamily="34" charset="-122"/>
              <a:cs typeface="+mn-ea"/>
              <a:sym typeface="+mn-lt"/>
            </a:endParaRPr>
          </a:p>
        </p:txBody>
      </p:sp>
      <p:cxnSp>
        <p:nvCxnSpPr>
          <p:cNvPr id="4" name="直接连接符 3"/>
          <p:cNvCxnSpPr/>
          <p:nvPr/>
        </p:nvCxnSpPr>
        <p:spPr>
          <a:xfrm>
            <a:off x="4951025" y="2869905"/>
            <a:ext cx="553194" cy="0"/>
          </a:xfrm>
          <a:prstGeom prst="line">
            <a:avLst/>
          </a:prstGeom>
          <a:ln w="28575">
            <a:solidFill>
              <a:srgbClr val="B01319"/>
            </a:solidFill>
          </a:ln>
        </p:spPr>
        <p:style>
          <a:lnRef idx="1">
            <a:schemeClr val="accent1"/>
          </a:lnRef>
          <a:fillRef idx="0">
            <a:schemeClr val="accent1"/>
          </a:fillRef>
          <a:effectRef idx="0">
            <a:schemeClr val="accent1"/>
          </a:effectRef>
          <a:fontRef idx="minor">
            <a:schemeClr val="tx1"/>
          </a:fontRef>
        </p:style>
      </p:cxnSp>
      <p:pic>
        <p:nvPicPr>
          <p:cNvPr id="19" name="Picture 18" descr="cs.png"/>
          <p:cNvPicPr>
            <a:picLocks noChangeAspect="1"/>
          </p:cNvPicPr>
          <p:nvPr/>
        </p:nvPicPr>
        <p:blipFill>
          <a:blip r:embed="rId4"/>
          <a:srcRect r="5323"/>
          <a:stretch>
            <a:fillRect/>
          </a:stretch>
        </p:blipFill>
        <p:spPr>
          <a:xfrm>
            <a:off x="1627496" y="2756212"/>
            <a:ext cx="1166883" cy="1406356"/>
          </a:xfrm>
          <a:prstGeom prst="rect">
            <a:avLst/>
          </a:prstGeom>
        </p:spPr>
      </p:pic>
      <p:sp>
        <p:nvSpPr>
          <p:cNvPr id="18" name="TextBox 17"/>
          <p:cNvSpPr txBox="1"/>
          <p:nvPr/>
        </p:nvSpPr>
        <p:spPr>
          <a:xfrm>
            <a:off x="4714876" y="2500306"/>
            <a:ext cx="4143404" cy="369332"/>
          </a:xfrm>
          <a:prstGeom prst="rect">
            <a:avLst/>
          </a:prstGeom>
          <a:noFill/>
        </p:spPr>
        <p:txBody>
          <a:bodyPr wrap="square" rtlCol="0">
            <a:spAutoFit/>
          </a:bodyPr>
          <a:lstStyle/>
          <a:p>
            <a:pPr algn="r"/>
            <a:r>
              <a:rPr lang="en-US" b="1" dirty="0" smtClean="0"/>
              <a:t>INTEGRATING IT AND MINDS TOGETHER</a:t>
            </a:r>
            <a:endParaRPr lang="en-US" b="1" dirty="0"/>
          </a:p>
        </p:txBody>
      </p:sp>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3"/>
                                        </p:tgtEl>
                                        <p:attrNameLst>
                                          <p:attrName>ppt_y</p:attrName>
                                        </p:attrNameLst>
                                      </p:cBhvr>
                                      <p:tavLst>
                                        <p:tav tm="0">
                                          <p:val>
                                            <p:strVal val="#ppt_y"/>
                                          </p:val>
                                        </p:tav>
                                        <p:tav tm="100000">
                                          <p:val>
                                            <p:strVal val="#ppt_y"/>
                                          </p:val>
                                        </p:tav>
                                      </p:tavLst>
                                    </p:anim>
                                    <p:anim calcmode="lin" valueType="num">
                                      <p:cBhvr>
                                        <p:cTn id="15"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3"/>
                                        </p:tgtEl>
                                      </p:cBhvr>
                                    </p:animEffect>
                                  </p:childTnLst>
                                </p:cTn>
                              </p:par>
                            </p:childTnLst>
                          </p:cTn>
                        </p:par>
                        <p:par>
                          <p:cTn id="18" fill="hold">
                            <p:stCondLst>
                              <p:cond delay="1625"/>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125"/>
                            </p:stCondLst>
                            <p:childTnLst>
                              <p:par>
                                <p:cTn id="23" presetID="14" presetClass="entr" presetSubtype="1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3" name="文本框 2"/>
          <p:cNvSpPr txBox="1"/>
          <p:nvPr/>
        </p:nvSpPr>
        <p:spPr>
          <a:xfrm>
            <a:off x="680682" y="1282319"/>
            <a:ext cx="4381136" cy="923330"/>
          </a:xfrm>
          <a:prstGeom prst="rect">
            <a:avLst/>
          </a:prstGeom>
          <a:noFill/>
        </p:spPr>
        <p:txBody>
          <a:bodyPr wrap="none" rtlCol="0">
            <a:spAutoFit/>
          </a:bodyPr>
          <a:lstStyle/>
          <a:p>
            <a:r>
              <a:rPr lang="en-US" altLang="zh-CN" sz="5400" b="1" spc="300" dirty="0" smtClean="0">
                <a:solidFill>
                  <a:srgbClr val="B01319"/>
                </a:solidFill>
                <a:latin typeface="+mj-lt"/>
                <a:ea typeface="微软雅黑" panose="020B0503020204020204" pitchFamily="34" charset="-122"/>
                <a:cs typeface="+mn-ea"/>
                <a:sym typeface="+mn-lt"/>
              </a:rPr>
              <a:t>OUR CLIENTS</a:t>
            </a:r>
            <a:endParaRPr lang="zh-CN" altLang="en-US" sz="5400" b="1" spc="300" dirty="0">
              <a:solidFill>
                <a:srgbClr val="B01319"/>
              </a:solidFill>
              <a:latin typeface="+mj-lt"/>
              <a:ea typeface="微软雅黑" panose="020B0503020204020204" pitchFamily="34" charset="-122"/>
              <a:cs typeface="+mn-ea"/>
              <a:sym typeface="+mn-lt"/>
            </a:endParaRPr>
          </a:p>
        </p:txBody>
      </p:sp>
      <p:grpSp>
        <p:nvGrpSpPr>
          <p:cNvPr id="2" name="组合 17"/>
          <p:cNvGrpSpPr/>
          <p:nvPr/>
        </p:nvGrpSpPr>
        <p:grpSpPr>
          <a:xfrm>
            <a:off x="4842089" y="1040290"/>
            <a:ext cx="3326390" cy="4260819"/>
            <a:chOff x="7031986" y="1231106"/>
            <a:chExt cx="4435187" cy="4260819"/>
          </a:xfrm>
        </p:grpSpPr>
        <p:sp>
          <p:nvSpPr>
            <p:cNvPr id="20" name="矩形 19"/>
            <p:cNvSpPr/>
            <p:nvPr/>
          </p:nvSpPr>
          <p:spPr bwMode="auto">
            <a:xfrm>
              <a:off x="8511282" y="4073784"/>
              <a:ext cx="1487255" cy="1418141"/>
            </a:xfrm>
            <a:prstGeom prst="rect">
              <a:avLst/>
            </a:prstGeom>
            <a:gradFill>
              <a:gsLst>
                <a:gs pos="29000">
                  <a:srgbClr val="B91319"/>
                </a:gs>
                <a:gs pos="0">
                  <a:srgbClr val="DC1218"/>
                </a:gs>
                <a:gs pos="79000">
                  <a:srgbClr val="9E0E18"/>
                </a:gs>
                <a:gs pos="58000">
                  <a:srgbClr val="A61319"/>
                </a:gs>
                <a:gs pos="100000">
                  <a:srgbClr val="901518"/>
                </a:gs>
              </a:gsLst>
              <a:path path="circle">
                <a:fillToRect l="50000" t="50000" r="50000" b="50000"/>
              </a:path>
            </a:gradFill>
            <a:ln w="12700" cap="flat" cmpd="sng" algn="ctr">
              <a:noFill/>
              <a:prstDash val="solid"/>
              <a:round/>
              <a:headEnd type="none" w="med" len="med"/>
              <a:tailEnd type="none" w="med" len="med"/>
            </a:ln>
            <a:effectLst>
              <a:outerShdw blurRad="2540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CN" altLang="en-US" sz="2400" dirty="0">
                <a:solidFill>
                  <a:srgbClr val="FFFFFF"/>
                </a:solidFill>
                <a:latin typeface="+mj-lt"/>
                <a:ea typeface="微软雅黑" panose="020B0503020204020204" pitchFamily="34" charset="-122"/>
                <a:cs typeface="+mn-ea"/>
                <a:sym typeface="+mn-lt"/>
              </a:endParaRPr>
            </a:p>
          </p:txBody>
        </p:sp>
        <p:sp>
          <p:nvSpPr>
            <p:cNvPr id="24" name="矩形 23"/>
            <p:cNvSpPr/>
            <p:nvPr/>
          </p:nvSpPr>
          <p:spPr bwMode="auto">
            <a:xfrm>
              <a:off x="9976209" y="2650267"/>
              <a:ext cx="1490964" cy="1418141"/>
            </a:xfrm>
            <a:prstGeom prst="rect">
              <a:avLst/>
            </a:prstGeom>
            <a:solidFill>
              <a:schemeClr val="bg1"/>
            </a:solidFill>
            <a:ln w="12700" cap="flat" cmpd="sng" algn="ctr">
              <a:noFill/>
              <a:prstDash val="solid"/>
              <a:round/>
              <a:headEnd type="none" w="med" len="med"/>
              <a:tailEnd type="none" w="med" len="med"/>
            </a:ln>
            <a:effectLst>
              <a:outerShdw blurRad="2540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CN" altLang="en-US" sz="2400" dirty="0">
                <a:solidFill>
                  <a:srgbClr val="FFFFFF"/>
                </a:solidFill>
                <a:latin typeface="+mj-lt"/>
                <a:ea typeface="微软雅黑" panose="020B0503020204020204" pitchFamily="34" charset="-122"/>
                <a:cs typeface="+mn-ea"/>
                <a:sym typeface="+mn-lt"/>
              </a:endParaRPr>
            </a:p>
          </p:txBody>
        </p:sp>
        <p:sp>
          <p:nvSpPr>
            <p:cNvPr id="26" name="矩形 25"/>
            <p:cNvSpPr/>
            <p:nvPr/>
          </p:nvSpPr>
          <p:spPr>
            <a:xfrm>
              <a:off x="8509701" y="1231106"/>
              <a:ext cx="1496231" cy="1413784"/>
            </a:xfrm>
            <a:prstGeom prst="rect">
              <a:avLst/>
            </a:prstGeom>
            <a:gradFill>
              <a:gsLst>
                <a:gs pos="29000">
                  <a:srgbClr val="B91319"/>
                </a:gs>
                <a:gs pos="0">
                  <a:srgbClr val="DC1218"/>
                </a:gs>
                <a:gs pos="79000">
                  <a:srgbClr val="9E0E18"/>
                </a:gs>
                <a:gs pos="58000">
                  <a:srgbClr val="A61319"/>
                </a:gs>
                <a:gs pos="100000">
                  <a:srgbClr val="901518"/>
                </a:gs>
              </a:gsLst>
              <a:path path="circle">
                <a:fillToRect l="50000" t="50000" r="50000" b="50000"/>
              </a:path>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cs typeface="+mn-ea"/>
                <a:sym typeface="+mn-lt"/>
              </a:endParaRPr>
            </a:p>
          </p:txBody>
        </p:sp>
        <p:sp>
          <p:nvSpPr>
            <p:cNvPr id="27" name="矩形 26"/>
            <p:cNvSpPr/>
            <p:nvPr/>
          </p:nvSpPr>
          <p:spPr>
            <a:xfrm>
              <a:off x="7031986" y="2650265"/>
              <a:ext cx="1479296" cy="1422501"/>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cs typeface="+mn-ea"/>
                <a:sym typeface="+mn-lt"/>
              </a:endParaRPr>
            </a:p>
          </p:txBody>
        </p:sp>
        <p:sp>
          <p:nvSpPr>
            <p:cNvPr id="28" name="矩形 27"/>
            <p:cNvSpPr/>
            <p:nvPr/>
          </p:nvSpPr>
          <p:spPr>
            <a:xfrm>
              <a:off x="10218989" y="3089865"/>
              <a:ext cx="246308" cy="461665"/>
            </a:xfrm>
            <a:prstGeom prst="rect">
              <a:avLst/>
            </a:prstGeom>
          </p:spPr>
          <p:txBody>
            <a:bodyPr wrap="none">
              <a:spAutoFit/>
            </a:bodyPr>
            <a:lstStyle/>
            <a:p>
              <a:endParaRPr lang="zh-CN" altLang="en-US" sz="2400" dirty="0">
                <a:solidFill>
                  <a:srgbClr val="C00000"/>
                </a:solidFill>
                <a:effectLst>
                  <a:outerShdw blurRad="50800" dist="38100" dir="2700000" algn="tl" rotWithShape="0">
                    <a:prstClr val="black">
                      <a:alpha val="20000"/>
                    </a:prstClr>
                  </a:outerShdw>
                  <a:reflection blurRad="6350" stA="60000" endA="900" endPos="60000" dist="60007" dir="5400000" sy="-100000" algn="bl" rotWithShape="0"/>
                </a:effectLst>
                <a:latin typeface="+mj-lt"/>
                <a:ea typeface="微软雅黑" panose="020B0503020204020204" pitchFamily="34" charset="-122"/>
                <a:cs typeface="+mn-ea"/>
                <a:sym typeface="+mn-lt"/>
              </a:endParaRPr>
            </a:p>
          </p:txBody>
        </p:sp>
        <p:sp>
          <p:nvSpPr>
            <p:cNvPr id="30" name="矩形 29"/>
            <p:cNvSpPr/>
            <p:nvPr/>
          </p:nvSpPr>
          <p:spPr>
            <a:xfrm>
              <a:off x="8876622" y="4559043"/>
              <a:ext cx="246308" cy="461665"/>
            </a:xfrm>
            <a:prstGeom prst="rect">
              <a:avLst/>
            </a:prstGeom>
          </p:spPr>
          <p:txBody>
            <a:bodyPr wrap="none">
              <a:spAutoFit/>
            </a:bodyPr>
            <a:lstStyle/>
            <a:p>
              <a:endParaRPr lang="zh-CN" altLang="en-US" sz="2400" dirty="0">
                <a:solidFill>
                  <a:schemeClr val="bg1"/>
                </a:solidFill>
                <a:effectLst>
                  <a:outerShdw blurRad="50800" dist="38100" dir="2700000" algn="tl" rotWithShape="0">
                    <a:prstClr val="black">
                      <a:alpha val="20000"/>
                    </a:prstClr>
                  </a:outerShdw>
                  <a:reflection blurRad="6350" stA="60000" endA="900" endPos="60000" dist="60007" dir="5400000" sy="-100000" algn="bl" rotWithShape="0"/>
                </a:effectLst>
                <a:latin typeface="+mj-lt"/>
                <a:ea typeface="微软雅黑" panose="020B0503020204020204" pitchFamily="34" charset="-122"/>
                <a:cs typeface="+mn-ea"/>
                <a:sym typeface="+mn-lt"/>
              </a:endParaRPr>
            </a:p>
          </p:txBody>
        </p:sp>
        <p:sp>
          <p:nvSpPr>
            <p:cNvPr id="31" name="矩形 30"/>
            <p:cNvSpPr/>
            <p:nvPr/>
          </p:nvSpPr>
          <p:spPr>
            <a:xfrm>
              <a:off x="7343451" y="3089865"/>
              <a:ext cx="246308" cy="461665"/>
            </a:xfrm>
            <a:prstGeom prst="rect">
              <a:avLst/>
            </a:prstGeom>
          </p:spPr>
          <p:txBody>
            <a:bodyPr wrap="none">
              <a:spAutoFit/>
            </a:bodyPr>
            <a:lstStyle/>
            <a:p>
              <a:endParaRPr lang="zh-CN" altLang="en-US" sz="2400" dirty="0">
                <a:solidFill>
                  <a:srgbClr val="C00000"/>
                </a:solidFill>
                <a:effectLst>
                  <a:outerShdw blurRad="50800" dist="38100" dir="2700000" algn="tl" rotWithShape="0">
                    <a:prstClr val="black">
                      <a:alpha val="20000"/>
                    </a:prstClr>
                  </a:outerShdw>
                  <a:reflection blurRad="6350" stA="60000" endA="900" endPos="60000" dist="60007" dir="5400000" sy="-100000" algn="bl" rotWithShape="0"/>
                </a:effectLst>
                <a:latin typeface="+mj-lt"/>
                <a:ea typeface="微软雅黑" panose="020B0503020204020204" pitchFamily="34" charset="-122"/>
                <a:cs typeface="+mn-ea"/>
                <a:sym typeface="+mn-lt"/>
              </a:endParaRPr>
            </a:p>
          </p:txBody>
        </p:sp>
        <p:sp>
          <p:nvSpPr>
            <p:cNvPr id="32" name="矩形 31"/>
            <p:cNvSpPr/>
            <p:nvPr/>
          </p:nvSpPr>
          <p:spPr>
            <a:xfrm>
              <a:off x="8854799" y="1757133"/>
              <a:ext cx="246308" cy="461665"/>
            </a:xfrm>
            <a:prstGeom prst="rect">
              <a:avLst/>
            </a:prstGeom>
          </p:spPr>
          <p:txBody>
            <a:bodyPr wrap="none">
              <a:spAutoFit/>
            </a:bodyPr>
            <a:lstStyle/>
            <a:p>
              <a:endParaRPr lang="zh-CN" altLang="en-US" sz="2400" dirty="0">
                <a:solidFill>
                  <a:schemeClr val="bg1"/>
                </a:solidFill>
                <a:effectLst>
                  <a:outerShdw blurRad="50800" dist="38100" dir="2700000" algn="tl" rotWithShape="0">
                    <a:prstClr val="black">
                      <a:alpha val="20000"/>
                    </a:prstClr>
                  </a:outerShdw>
                  <a:reflection blurRad="6350" stA="60000" endA="900" endPos="60000" dist="60007" dir="5400000" sy="-100000" algn="bl" rotWithShape="0"/>
                </a:effectLst>
                <a:latin typeface="+mj-lt"/>
                <a:ea typeface="微软雅黑" panose="020B0503020204020204" pitchFamily="34" charset="-122"/>
                <a:cs typeface="+mn-ea"/>
                <a:sym typeface="+mn-lt"/>
              </a:endParaRPr>
            </a:p>
          </p:txBody>
        </p:sp>
      </p:grpSp>
      <p:sp>
        <p:nvSpPr>
          <p:cNvPr id="34" name="矩形 47"/>
          <p:cNvSpPr>
            <a:spLocks noChangeArrowheads="1"/>
          </p:cNvSpPr>
          <p:nvPr/>
        </p:nvSpPr>
        <p:spPr bwMode="auto">
          <a:xfrm>
            <a:off x="770932" y="2534316"/>
            <a:ext cx="3630471" cy="4093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gn="just" defTabSz="914273">
              <a:lnSpc>
                <a:spcPct val="130000"/>
              </a:lnSpc>
              <a:spcBef>
                <a:spcPct val="0"/>
              </a:spcBef>
            </a:pPr>
            <a:r>
              <a:rPr lang="en-US" altLang="zh-CN" sz="2000" b="1" dirty="0" smtClean="0">
                <a:solidFill>
                  <a:prstClr val="black">
                    <a:lumMod val="65000"/>
                    <a:lumOff val="35000"/>
                  </a:prstClr>
                </a:solidFill>
                <a:latin typeface="+mj-lt"/>
                <a:ea typeface="微软雅黑" panose="020B0503020204020204" pitchFamily="34" charset="-122"/>
                <a:cs typeface="+mn-ea"/>
                <a:sym typeface="+mn-lt"/>
              </a:rPr>
              <a:t>Our clients are not only businesses for us. They are our partners, in which we invest all our resources to make sure each venture is a success.</a:t>
            </a:r>
          </a:p>
          <a:p>
            <a:pPr algn="just" defTabSz="914273">
              <a:lnSpc>
                <a:spcPct val="130000"/>
              </a:lnSpc>
              <a:spcBef>
                <a:spcPct val="0"/>
              </a:spcBef>
            </a:pPr>
            <a:r>
              <a:rPr lang="en-US" altLang="zh-CN" sz="2000" b="1" dirty="0" smtClean="0">
                <a:solidFill>
                  <a:prstClr val="black">
                    <a:lumMod val="65000"/>
                    <a:lumOff val="35000"/>
                  </a:prstClr>
                </a:solidFill>
                <a:latin typeface="+mj-lt"/>
                <a:ea typeface="微软雅黑" panose="020B0503020204020204" pitchFamily="34" charset="-122"/>
                <a:cs typeface="+mn-ea"/>
                <a:sym typeface="+mn-lt"/>
              </a:rPr>
              <a:t>With the vision of Absolute Solutions, we are proud to have provided solutions and systems for some big names to efficiate their business goals.</a:t>
            </a:r>
            <a:endParaRPr lang="en-US" altLang="zh-CN" sz="2000" b="1" dirty="0">
              <a:solidFill>
                <a:prstClr val="black">
                  <a:lumMod val="65000"/>
                  <a:lumOff val="35000"/>
                </a:prstClr>
              </a:solidFill>
              <a:latin typeface="+mj-lt"/>
              <a:ea typeface="微软雅黑" panose="020B0503020204020204" pitchFamily="34" charset="-122"/>
              <a:cs typeface="+mn-ea"/>
              <a:sym typeface="+mn-lt"/>
            </a:endParaRPr>
          </a:p>
        </p:txBody>
      </p:sp>
      <p:cxnSp>
        <p:nvCxnSpPr>
          <p:cNvPr id="4" name="直接连接符 3"/>
          <p:cNvCxnSpPr/>
          <p:nvPr/>
        </p:nvCxnSpPr>
        <p:spPr>
          <a:xfrm>
            <a:off x="814899" y="2253917"/>
            <a:ext cx="553194" cy="0"/>
          </a:xfrm>
          <a:prstGeom prst="line">
            <a:avLst/>
          </a:prstGeom>
          <a:ln w="28575">
            <a:solidFill>
              <a:srgbClr val="B01319"/>
            </a:solidFill>
          </a:ln>
        </p:spPr>
        <p:style>
          <a:lnRef idx="1">
            <a:schemeClr val="accent1"/>
          </a:lnRef>
          <a:fillRef idx="0">
            <a:schemeClr val="accent1"/>
          </a:fillRef>
          <a:effectRef idx="0">
            <a:schemeClr val="accent1"/>
          </a:effectRef>
          <a:fontRef idx="minor">
            <a:schemeClr val="tx1"/>
          </a:fontRef>
        </p:style>
      </p:cxnSp>
      <p:sp>
        <p:nvSpPr>
          <p:cNvPr id="21" name="矩形 23"/>
          <p:cNvSpPr/>
          <p:nvPr/>
        </p:nvSpPr>
        <p:spPr bwMode="auto">
          <a:xfrm>
            <a:off x="5946494" y="2475373"/>
            <a:ext cx="1118223" cy="1418141"/>
          </a:xfrm>
          <a:prstGeom prst="rect">
            <a:avLst/>
          </a:prstGeom>
          <a:solidFill>
            <a:schemeClr val="bg1"/>
          </a:solidFill>
          <a:ln w="12700" cap="flat" cmpd="sng" algn="ctr">
            <a:noFill/>
            <a:prstDash val="solid"/>
            <a:round/>
            <a:headEnd type="none" w="med" len="med"/>
            <a:tailEnd type="none" w="med" len="med"/>
          </a:ln>
          <a:effectLst>
            <a:outerShdw blurRad="2540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CN" altLang="en-US" sz="2400" dirty="0">
              <a:solidFill>
                <a:srgbClr val="FFFFFF"/>
              </a:solidFill>
              <a:latin typeface="+mj-lt"/>
              <a:ea typeface="微软雅黑" panose="020B0503020204020204" pitchFamily="34" charset="-122"/>
              <a:cs typeface="+mn-ea"/>
              <a:sym typeface="+mn-lt"/>
            </a:endParaRPr>
          </a:p>
        </p:txBody>
      </p:sp>
      <p:pic>
        <p:nvPicPr>
          <p:cNvPr id="18" name="Picture 17" descr="lojo.png"/>
          <p:cNvPicPr>
            <a:picLocks noChangeAspect="1"/>
          </p:cNvPicPr>
          <p:nvPr/>
        </p:nvPicPr>
        <p:blipFill>
          <a:blip r:embed="rId4"/>
          <a:stretch>
            <a:fillRect/>
          </a:stretch>
        </p:blipFill>
        <p:spPr>
          <a:xfrm>
            <a:off x="4784240" y="2552132"/>
            <a:ext cx="3355782" cy="1119116"/>
          </a:xfrm>
          <a:prstGeom prst="rect">
            <a:avLst/>
          </a:prstGeom>
        </p:spPr>
      </p:pic>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3"/>
                                        </p:tgtEl>
                                        <p:attrNameLst>
                                          <p:attrName>ppt_y</p:attrName>
                                        </p:attrNameLst>
                                      </p:cBhvr>
                                      <p:tavLst>
                                        <p:tav tm="0">
                                          <p:val>
                                            <p:strVal val="#ppt_y"/>
                                          </p:val>
                                        </p:tav>
                                        <p:tav tm="100000">
                                          <p:val>
                                            <p:strVal val="#ppt_y"/>
                                          </p:val>
                                        </p:tav>
                                      </p:tavLst>
                                    </p:anim>
                                    <p:anim calcmode="lin" valueType="num">
                                      <p:cBhvr>
                                        <p:cTn id="15"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3"/>
                                        </p:tgtEl>
                                      </p:cBhvr>
                                    </p:animEffect>
                                  </p:childTnLst>
                                </p:cTn>
                              </p:par>
                            </p:childTnLst>
                          </p:cTn>
                        </p:par>
                        <p:par>
                          <p:cTn id="18" fill="hold">
                            <p:stCondLst>
                              <p:cond delay="1925"/>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425"/>
                            </p:stCondLst>
                            <p:childTnLst>
                              <p:par>
                                <p:cTn id="23" presetID="14" presetClass="entr" presetSubtype="1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3074" name="AutoShape 2" descr="King Salman Center for Disability Research (KSCDR) | Arab News"/>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King Salman Center for Disability Research (KSCDR) | Arab News"/>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Saudi disability research center assists 3m disabled in Saudi Arabia | Arab  News"/>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Saudi disability research center assists 3m disabled in Saudi Arabia | Arab  News"/>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2" name="Picture 10" descr="King Salman Center for Disability Research - Wikipedia"/>
          <p:cNvPicPr>
            <a:picLocks noChangeAspect="1" noChangeArrowheads="1"/>
          </p:cNvPicPr>
          <p:nvPr/>
        </p:nvPicPr>
        <p:blipFill>
          <a:blip r:embed="rId4"/>
          <a:srcRect/>
          <a:stretch>
            <a:fillRect/>
          </a:stretch>
        </p:blipFill>
        <p:spPr bwMode="auto">
          <a:xfrm>
            <a:off x="133447" y="191070"/>
            <a:ext cx="2262155" cy="2060812"/>
          </a:xfrm>
          <a:prstGeom prst="rect">
            <a:avLst/>
          </a:prstGeom>
          <a:noFill/>
        </p:spPr>
      </p:pic>
      <p:pic>
        <p:nvPicPr>
          <p:cNvPr id="13" name="Picture 12" descr="riyad-bank-vector-logo-removebg-preview.png"/>
          <p:cNvPicPr>
            <a:picLocks noChangeAspect="1"/>
          </p:cNvPicPr>
          <p:nvPr/>
        </p:nvPicPr>
        <p:blipFill>
          <a:blip r:embed="rId5"/>
          <a:stretch>
            <a:fillRect/>
          </a:stretch>
        </p:blipFill>
        <p:spPr>
          <a:xfrm>
            <a:off x="6008427" y="278928"/>
            <a:ext cx="2867869" cy="2123079"/>
          </a:xfrm>
          <a:prstGeom prst="rect">
            <a:avLst/>
          </a:prstGeom>
        </p:spPr>
      </p:pic>
      <p:pic>
        <p:nvPicPr>
          <p:cNvPr id="14" name="Picture 13" descr="1552504613health_affair-removebg-preview.png"/>
          <p:cNvPicPr>
            <a:picLocks noChangeAspect="1"/>
          </p:cNvPicPr>
          <p:nvPr/>
        </p:nvPicPr>
        <p:blipFill>
          <a:blip r:embed="rId6"/>
          <a:stretch>
            <a:fillRect/>
          </a:stretch>
        </p:blipFill>
        <p:spPr>
          <a:xfrm>
            <a:off x="2630605" y="282886"/>
            <a:ext cx="3224702" cy="2364781"/>
          </a:xfrm>
          <a:prstGeom prst="rect">
            <a:avLst/>
          </a:prstGeom>
        </p:spPr>
      </p:pic>
      <p:pic>
        <p:nvPicPr>
          <p:cNvPr id="15" name="Picture 14" descr="download-removebg-preview.png"/>
          <p:cNvPicPr>
            <a:picLocks noChangeAspect="1"/>
          </p:cNvPicPr>
          <p:nvPr/>
        </p:nvPicPr>
        <p:blipFill>
          <a:blip r:embed="rId7"/>
          <a:stretch>
            <a:fillRect/>
          </a:stretch>
        </p:blipFill>
        <p:spPr>
          <a:xfrm>
            <a:off x="40945" y="2838734"/>
            <a:ext cx="2808500" cy="996287"/>
          </a:xfrm>
          <a:prstGeom prst="rect">
            <a:avLst/>
          </a:prstGeom>
        </p:spPr>
      </p:pic>
      <p:pic>
        <p:nvPicPr>
          <p:cNvPr id="18" name="Picture 17" descr="png-clipart-integrated-telecom-company-saudi-arabia-telecommunication-business-itc-company-text-removebg-preview.png"/>
          <p:cNvPicPr>
            <a:picLocks noChangeAspect="1"/>
          </p:cNvPicPr>
          <p:nvPr/>
        </p:nvPicPr>
        <p:blipFill>
          <a:blip r:embed="rId8"/>
          <a:stretch>
            <a:fillRect/>
          </a:stretch>
        </p:blipFill>
        <p:spPr>
          <a:xfrm>
            <a:off x="5660250" y="2355094"/>
            <a:ext cx="3238091" cy="1554906"/>
          </a:xfrm>
          <a:prstGeom prst="rect">
            <a:avLst/>
          </a:prstGeom>
        </p:spPr>
      </p:pic>
      <p:pic>
        <p:nvPicPr>
          <p:cNvPr id="19" name="Picture 18" descr="mb-removebg-preview.png"/>
          <p:cNvPicPr>
            <a:picLocks noChangeAspect="1"/>
          </p:cNvPicPr>
          <p:nvPr/>
        </p:nvPicPr>
        <p:blipFill>
          <a:blip r:embed="rId9"/>
          <a:stretch>
            <a:fillRect/>
          </a:stretch>
        </p:blipFill>
        <p:spPr>
          <a:xfrm>
            <a:off x="3365611" y="2275280"/>
            <a:ext cx="2264090" cy="1583625"/>
          </a:xfrm>
          <a:prstGeom prst="rect">
            <a:avLst/>
          </a:prstGeom>
        </p:spPr>
      </p:pic>
      <p:pic>
        <p:nvPicPr>
          <p:cNvPr id="22" name="Picture 21" descr="bh-removebg-preview.png"/>
          <p:cNvPicPr>
            <a:picLocks noChangeAspect="1"/>
          </p:cNvPicPr>
          <p:nvPr/>
        </p:nvPicPr>
        <p:blipFill>
          <a:blip r:embed="rId10"/>
          <a:stretch>
            <a:fillRect/>
          </a:stretch>
        </p:blipFill>
        <p:spPr>
          <a:xfrm>
            <a:off x="5670432" y="2899866"/>
            <a:ext cx="2968601" cy="3958135"/>
          </a:xfrm>
          <a:prstGeom prst="rect">
            <a:avLst/>
          </a:prstGeom>
        </p:spPr>
      </p:pic>
      <p:pic>
        <p:nvPicPr>
          <p:cNvPr id="23" name="Picture 2" descr="https://almajed4oud.com/media/logo/default/logo_2.png"/>
          <p:cNvPicPr>
            <a:picLocks noChangeAspect="1" noChangeArrowheads="1"/>
          </p:cNvPicPr>
          <p:nvPr/>
        </p:nvPicPr>
        <p:blipFill>
          <a:blip r:embed="rId11"/>
          <a:srcRect/>
          <a:stretch>
            <a:fillRect/>
          </a:stretch>
        </p:blipFill>
        <p:spPr bwMode="auto">
          <a:xfrm>
            <a:off x="785786" y="4572008"/>
            <a:ext cx="4857750" cy="1190625"/>
          </a:xfrm>
          <a:prstGeom prst="rect">
            <a:avLst/>
          </a:prstGeom>
          <a:noFill/>
        </p:spPr>
      </p:pic>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3074" name="AutoShape 2" descr="King Salman Center for Disability Research (KSCDR) | Arab News"/>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King Salman Center for Disability Research (KSCDR) | Arab News"/>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Saudi disability research center assists 3m disabled in Saudi Arabia | Arab  News"/>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Saudi disability research center assists 3m disabled in Saudi Arabia | Arab  News"/>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90" name="Picture 18" descr="SMEDA to organize training on “Marketing &amp; Advertisement Tools for SMEs” on  March 16"/>
          <p:cNvPicPr>
            <a:picLocks noChangeAspect="1" noChangeArrowheads="1"/>
          </p:cNvPicPr>
          <p:nvPr/>
        </p:nvPicPr>
        <p:blipFill>
          <a:blip r:embed="rId4" cstate="print"/>
          <a:srcRect l="9338" r="18675"/>
          <a:stretch>
            <a:fillRect/>
          </a:stretch>
        </p:blipFill>
        <p:spPr bwMode="auto">
          <a:xfrm>
            <a:off x="4012442" y="2536354"/>
            <a:ext cx="1494429" cy="1556579"/>
          </a:xfrm>
          <a:prstGeom prst="rect">
            <a:avLst/>
          </a:prstGeom>
          <a:noFill/>
        </p:spPr>
      </p:pic>
      <p:pic>
        <p:nvPicPr>
          <p:cNvPr id="101380" name="Picture 4" descr="https://o.remove.bg/downloads/cf049c7f-efc0-48ee-970f-5eb7d20216c2/359-3592378_abbott-logo-abbott-logo-png-transparent-png-removebg-preview.png"/>
          <p:cNvPicPr>
            <a:picLocks noChangeAspect="1" noChangeArrowheads="1"/>
          </p:cNvPicPr>
          <p:nvPr/>
        </p:nvPicPr>
        <p:blipFill>
          <a:blip r:embed="rId5"/>
          <a:srcRect/>
          <a:stretch>
            <a:fillRect/>
          </a:stretch>
        </p:blipFill>
        <p:spPr bwMode="auto">
          <a:xfrm>
            <a:off x="5854891" y="4867086"/>
            <a:ext cx="2732964" cy="1080474"/>
          </a:xfrm>
          <a:prstGeom prst="rect">
            <a:avLst/>
          </a:prstGeom>
          <a:noFill/>
        </p:spPr>
      </p:pic>
      <p:pic>
        <p:nvPicPr>
          <p:cNvPr id="101382" name="Picture 6" descr="https://o.remove.bg/downloads/7ce349eb-e629-4d82-9851-4af3760d2780/normal-lgo-removebg-preview.png"/>
          <p:cNvPicPr>
            <a:picLocks noChangeAspect="1" noChangeArrowheads="1"/>
          </p:cNvPicPr>
          <p:nvPr/>
        </p:nvPicPr>
        <p:blipFill>
          <a:blip r:embed="rId6"/>
          <a:srcRect/>
          <a:stretch>
            <a:fillRect/>
          </a:stretch>
        </p:blipFill>
        <p:spPr bwMode="auto">
          <a:xfrm>
            <a:off x="2108578" y="-334371"/>
            <a:ext cx="2190467" cy="2920622"/>
          </a:xfrm>
          <a:prstGeom prst="rect">
            <a:avLst/>
          </a:prstGeom>
          <a:noFill/>
        </p:spPr>
      </p:pic>
      <p:pic>
        <p:nvPicPr>
          <p:cNvPr id="101386" name="Picture 10" descr="https://o.remove.bg/downloads/d6ab3aab-db78-4182-ba1f-feec34713eb5/henkel-logo-vector-download-free-115741855054cca4bseae-removebg-preview.png"/>
          <p:cNvPicPr>
            <a:picLocks noChangeAspect="1" noChangeArrowheads="1"/>
          </p:cNvPicPr>
          <p:nvPr/>
        </p:nvPicPr>
        <p:blipFill>
          <a:blip r:embed="rId7"/>
          <a:srcRect/>
          <a:stretch>
            <a:fillRect/>
          </a:stretch>
        </p:blipFill>
        <p:spPr bwMode="auto">
          <a:xfrm>
            <a:off x="1903862" y="4126694"/>
            <a:ext cx="2003859" cy="2731306"/>
          </a:xfrm>
          <a:prstGeom prst="rect">
            <a:avLst/>
          </a:prstGeom>
          <a:noFill/>
        </p:spPr>
      </p:pic>
      <p:pic>
        <p:nvPicPr>
          <p:cNvPr id="101388" name="Picture 12" descr="https://o.remove.bg/downloads/3e7f6259-f310-4441-bfa0-61c3f91118ed/Riyadh-Chamber-Of-Commerce-removebg-preview.png"/>
          <p:cNvPicPr>
            <a:picLocks noChangeAspect="1" noChangeArrowheads="1"/>
          </p:cNvPicPr>
          <p:nvPr/>
        </p:nvPicPr>
        <p:blipFill>
          <a:blip r:embed="rId8"/>
          <a:srcRect/>
          <a:stretch>
            <a:fillRect/>
          </a:stretch>
        </p:blipFill>
        <p:spPr bwMode="auto">
          <a:xfrm>
            <a:off x="1995985" y="2137510"/>
            <a:ext cx="1850373" cy="2220448"/>
          </a:xfrm>
          <a:prstGeom prst="rect">
            <a:avLst/>
          </a:prstGeom>
          <a:noFill/>
        </p:spPr>
      </p:pic>
      <p:pic>
        <p:nvPicPr>
          <p:cNvPr id="101390" name="Picture 14" descr="https://o.remove.bg/downloads/46dbc4a2-a8f8-4627-afc7-17c424a733e0/99dcfe17c8c74b77e155fdbf9d6ba862-removebg-preview.png"/>
          <p:cNvPicPr>
            <a:picLocks noChangeAspect="1" noChangeArrowheads="1"/>
          </p:cNvPicPr>
          <p:nvPr/>
        </p:nvPicPr>
        <p:blipFill>
          <a:blip r:embed="rId9"/>
          <a:srcRect l="33650" r="34772"/>
          <a:stretch>
            <a:fillRect/>
          </a:stretch>
        </p:blipFill>
        <p:spPr bwMode="auto">
          <a:xfrm>
            <a:off x="4336864" y="210258"/>
            <a:ext cx="893641" cy="2071437"/>
          </a:xfrm>
          <a:prstGeom prst="rect">
            <a:avLst/>
          </a:prstGeom>
          <a:noFill/>
        </p:spPr>
      </p:pic>
      <p:pic>
        <p:nvPicPr>
          <p:cNvPr id="101392" name="Picture 16" descr="AstraZeneca Logo - PNG and Vector - Logo Download"/>
          <p:cNvPicPr>
            <a:picLocks noChangeAspect="1" noChangeArrowheads="1"/>
          </p:cNvPicPr>
          <p:nvPr/>
        </p:nvPicPr>
        <p:blipFill>
          <a:blip r:embed="rId10" cstate="print"/>
          <a:srcRect/>
          <a:stretch>
            <a:fillRect/>
          </a:stretch>
        </p:blipFill>
        <p:spPr bwMode="auto">
          <a:xfrm>
            <a:off x="5711588" y="2423241"/>
            <a:ext cx="3302908" cy="1067640"/>
          </a:xfrm>
          <a:prstGeom prst="rect">
            <a:avLst/>
          </a:prstGeom>
          <a:noFill/>
        </p:spPr>
      </p:pic>
      <p:pic>
        <p:nvPicPr>
          <p:cNvPr id="101394" name="Picture 18" descr="https://o.remove.bg/downloads/49ff3d81-f12f-467b-8ff0-80eb48f061ec/img_32-removebg-preview.png"/>
          <p:cNvPicPr>
            <a:picLocks noChangeAspect="1" noChangeArrowheads="1"/>
          </p:cNvPicPr>
          <p:nvPr/>
        </p:nvPicPr>
        <p:blipFill>
          <a:blip r:embed="rId11"/>
          <a:srcRect/>
          <a:stretch>
            <a:fillRect/>
          </a:stretch>
        </p:blipFill>
        <p:spPr bwMode="auto">
          <a:xfrm>
            <a:off x="0" y="2059130"/>
            <a:ext cx="2121694" cy="2476501"/>
          </a:xfrm>
          <a:prstGeom prst="rect">
            <a:avLst/>
          </a:prstGeom>
          <a:noFill/>
        </p:spPr>
      </p:pic>
      <p:pic>
        <p:nvPicPr>
          <p:cNvPr id="101396" name="Picture 20" descr="JPMorgan Chase Logo and symbol, meaning, history, PNG, brand"/>
          <p:cNvPicPr>
            <a:picLocks noChangeAspect="1" noChangeArrowheads="1"/>
          </p:cNvPicPr>
          <p:nvPr/>
        </p:nvPicPr>
        <p:blipFill>
          <a:blip r:embed="rId12" cstate="print"/>
          <a:srcRect/>
          <a:stretch>
            <a:fillRect/>
          </a:stretch>
        </p:blipFill>
        <p:spPr bwMode="auto">
          <a:xfrm>
            <a:off x="1" y="0"/>
            <a:ext cx="2547581" cy="1910686"/>
          </a:xfrm>
          <a:prstGeom prst="rect">
            <a:avLst/>
          </a:prstGeom>
          <a:noFill/>
        </p:spPr>
      </p:pic>
      <p:pic>
        <p:nvPicPr>
          <p:cNvPr id="101400" name="Picture 24" descr="Novartis Logo PNG Transparent &amp; SVG Vector - Freebie Supply"/>
          <p:cNvPicPr>
            <a:picLocks noChangeAspect="1" noChangeArrowheads="1"/>
          </p:cNvPicPr>
          <p:nvPr/>
        </p:nvPicPr>
        <p:blipFill>
          <a:blip r:embed="rId13" cstate="print"/>
          <a:srcRect t="19047" b="19047"/>
          <a:stretch>
            <a:fillRect/>
          </a:stretch>
        </p:blipFill>
        <p:spPr bwMode="auto">
          <a:xfrm>
            <a:off x="5920393" y="275191"/>
            <a:ext cx="2425889" cy="2001845"/>
          </a:xfrm>
          <a:prstGeom prst="rect">
            <a:avLst/>
          </a:prstGeom>
          <a:noFill/>
        </p:spPr>
      </p:pic>
      <p:pic>
        <p:nvPicPr>
          <p:cNvPr id="101402" name="Picture 26" descr="https://o.remove.bg/downloads/cae35c0c-6d9b-4e37-bc13-05eebd22829c/images-removebg-preview.png"/>
          <p:cNvPicPr>
            <a:picLocks noChangeAspect="1" noChangeArrowheads="1"/>
          </p:cNvPicPr>
          <p:nvPr/>
        </p:nvPicPr>
        <p:blipFill>
          <a:blip r:embed="rId14"/>
          <a:srcRect/>
          <a:stretch>
            <a:fillRect/>
          </a:stretch>
        </p:blipFill>
        <p:spPr bwMode="auto">
          <a:xfrm>
            <a:off x="3794677" y="4641874"/>
            <a:ext cx="2036472" cy="1554211"/>
          </a:xfrm>
          <a:prstGeom prst="rect">
            <a:avLst/>
          </a:prstGeom>
          <a:noFill/>
        </p:spPr>
      </p:pic>
      <p:pic>
        <p:nvPicPr>
          <p:cNvPr id="101404" name="Picture 28" descr="Saudi Binladen Group Logo PNG Vector (EPS) Free Download"/>
          <p:cNvPicPr>
            <a:picLocks noChangeAspect="1" noChangeArrowheads="1"/>
          </p:cNvPicPr>
          <p:nvPr/>
        </p:nvPicPr>
        <p:blipFill>
          <a:blip r:embed="rId15"/>
          <a:srcRect/>
          <a:stretch>
            <a:fillRect/>
          </a:stretch>
        </p:blipFill>
        <p:spPr bwMode="auto">
          <a:xfrm>
            <a:off x="122830" y="4599796"/>
            <a:ext cx="1781033" cy="1234849"/>
          </a:xfrm>
          <a:prstGeom prst="rect">
            <a:avLst/>
          </a:prstGeom>
          <a:noFill/>
        </p:spPr>
      </p:pic>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3" name="文本框 2"/>
          <p:cNvSpPr txBox="1"/>
          <p:nvPr/>
        </p:nvSpPr>
        <p:spPr>
          <a:xfrm>
            <a:off x="4786314" y="2214554"/>
            <a:ext cx="4148893" cy="461665"/>
          </a:xfrm>
          <a:prstGeom prst="rect">
            <a:avLst/>
          </a:prstGeom>
          <a:noFill/>
        </p:spPr>
        <p:txBody>
          <a:bodyPr wrap="none" rtlCol="0">
            <a:spAutoFit/>
          </a:bodyPr>
          <a:lstStyle/>
          <a:p>
            <a:r>
              <a:rPr lang="en-US" altLang="zh-CN" sz="2400" b="1" spc="300" dirty="0" smtClean="0">
                <a:solidFill>
                  <a:srgbClr val="B01319"/>
                </a:solidFill>
                <a:latin typeface="+mj-lt"/>
                <a:ea typeface="微软雅黑" panose="020B0503020204020204" pitchFamily="34" charset="-122"/>
                <a:cs typeface="+mn-ea"/>
                <a:sym typeface="+mn-lt"/>
              </a:rPr>
              <a:t>PURPOSE OF DOCUMENT</a:t>
            </a:r>
            <a:endParaRPr lang="zh-CN" altLang="en-US" sz="2400" b="1" spc="300" dirty="0">
              <a:solidFill>
                <a:srgbClr val="B01319"/>
              </a:solidFill>
              <a:latin typeface="+mj-lt"/>
              <a:ea typeface="微软雅黑" panose="020B0503020204020204" pitchFamily="34" charset="-122"/>
              <a:cs typeface="+mn-ea"/>
              <a:sym typeface="+mn-lt"/>
            </a:endParaRPr>
          </a:p>
        </p:txBody>
      </p:sp>
      <p:grpSp>
        <p:nvGrpSpPr>
          <p:cNvPr id="2" name="组合 17"/>
          <p:cNvGrpSpPr/>
          <p:nvPr/>
        </p:nvGrpSpPr>
        <p:grpSpPr>
          <a:xfrm>
            <a:off x="573751" y="1340540"/>
            <a:ext cx="3326390" cy="4260819"/>
            <a:chOff x="7031986" y="1231106"/>
            <a:chExt cx="4435187" cy="4260819"/>
          </a:xfrm>
        </p:grpSpPr>
        <p:sp>
          <p:nvSpPr>
            <p:cNvPr id="20" name="矩形 19"/>
            <p:cNvSpPr/>
            <p:nvPr/>
          </p:nvSpPr>
          <p:spPr bwMode="auto">
            <a:xfrm>
              <a:off x="8511282" y="4073784"/>
              <a:ext cx="1487255" cy="1418141"/>
            </a:xfrm>
            <a:prstGeom prst="rect">
              <a:avLst/>
            </a:prstGeom>
            <a:gradFill>
              <a:gsLst>
                <a:gs pos="29000">
                  <a:srgbClr val="B91319"/>
                </a:gs>
                <a:gs pos="0">
                  <a:srgbClr val="DC1218"/>
                </a:gs>
                <a:gs pos="79000">
                  <a:srgbClr val="9E0E18"/>
                </a:gs>
                <a:gs pos="58000">
                  <a:srgbClr val="A61319"/>
                </a:gs>
                <a:gs pos="100000">
                  <a:srgbClr val="901518"/>
                </a:gs>
              </a:gsLst>
              <a:path path="circle">
                <a:fillToRect l="50000" t="50000" r="50000" b="50000"/>
              </a:path>
            </a:gradFill>
            <a:ln w="12700" cap="flat" cmpd="sng" algn="ctr">
              <a:noFill/>
              <a:prstDash val="solid"/>
              <a:round/>
              <a:headEnd type="none" w="med" len="med"/>
              <a:tailEnd type="none" w="med" len="med"/>
            </a:ln>
            <a:effectLst>
              <a:outerShdw blurRad="2540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CN" altLang="en-US" sz="2400" dirty="0">
                <a:solidFill>
                  <a:srgbClr val="FFFFFF"/>
                </a:solidFill>
                <a:latin typeface="+mj-lt"/>
                <a:ea typeface="微软雅黑" panose="020B0503020204020204" pitchFamily="34" charset="-122"/>
                <a:cs typeface="+mn-ea"/>
                <a:sym typeface="+mn-lt"/>
              </a:endParaRPr>
            </a:p>
          </p:txBody>
        </p:sp>
        <p:sp>
          <p:nvSpPr>
            <p:cNvPr id="24" name="矩形 23"/>
            <p:cNvSpPr/>
            <p:nvPr/>
          </p:nvSpPr>
          <p:spPr bwMode="auto">
            <a:xfrm>
              <a:off x="9976209" y="2650267"/>
              <a:ext cx="1490964" cy="1418141"/>
            </a:xfrm>
            <a:prstGeom prst="rect">
              <a:avLst/>
            </a:prstGeom>
            <a:solidFill>
              <a:schemeClr val="bg1"/>
            </a:solidFill>
            <a:ln w="12700" cap="flat" cmpd="sng" algn="ctr">
              <a:noFill/>
              <a:prstDash val="solid"/>
              <a:round/>
              <a:headEnd type="none" w="med" len="med"/>
              <a:tailEnd type="none" w="med" len="med"/>
            </a:ln>
            <a:effectLst>
              <a:outerShdw blurRad="2540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zh-CN" altLang="en-US" sz="2400" dirty="0">
                <a:solidFill>
                  <a:srgbClr val="FFFFFF"/>
                </a:solidFill>
                <a:latin typeface="+mj-lt"/>
                <a:ea typeface="微软雅黑" panose="020B0503020204020204" pitchFamily="34" charset="-122"/>
                <a:cs typeface="+mn-ea"/>
                <a:sym typeface="+mn-lt"/>
              </a:endParaRPr>
            </a:p>
          </p:txBody>
        </p:sp>
        <p:sp>
          <p:nvSpPr>
            <p:cNvPr id="26" name="矩形 25"/>
            <p:cNvSpPr/>
            <p:nvPr/>
          </p:nvSpPr>
          <p:spPr>
            <a:xfrm>
              <a:off x="8509701" y="1231106"/>
              <a:ext cx="1496231" cy="1413784"/>
            </a:xfrm>
            <a:prstGeom prst="rect">
              <a:avLst/>
            </a:prstGeom>
            <a:gradFill>
              <a:gsLst>
                <a:gs pos="29000">
                  <a:srgbClr val="B91319"/>
                </a:gs>
                <a:gs pos="0">
                  <a:srgbClr val="DC1218"/>
                </a:gs>
                <a:gs pos="79000">
                  <a:srgbClr val="9E0E18"/>
                </a:gs>
                <a:gs pos="58000">
                  <a:srgbClr val="A61319"/>
                </a:gs>
                <a:gs pos="100000">
                  <a:srgbClr val="901518"/>
                </a:gs>
              </a:gsLst>
              <a:path path="circle">
                <a:fillToRect l="50000" t="50000" r="50000" b="50000"/>
              </a:path>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cs typeface="+mn-ea"/>
                <a:sym typeface="+mn-lt"/>
              </a:endParaRPr>
            </a:p>
          </p:txBody>
        </p:sp>
        <p:sp>
          <p:nvSpPr>
            <p:cNvPr id="27" name="矩形 26"/>
            <p:cNvSpPr/>
            <p:nvPr/>
          </p:nvSpPr>
          <p:spPr>
            <a:xfrm>
              <a:off x="7031986" y="2650265"/>
              <a:ext cx="1479296" cy="1422501"/>
            </a:xfrm>
            <a:prstGeom prst="rect">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cs typeface="+mn-ea"/>
                <a:sym typeface="+mn-lt"/>
              </a:endParaRPr>
            </a:p>
          </p:txBody>
        </p:sp>
        <p:sp>
          <p:nvSpPr>
            <p:cNvPr id="28" name="矩形 27"/>
            <p:cNvSpPr/>
            <p:nvPr/>
          </p:nvSpPr>
          <p:spPr>
            <a:xfrm>
              <a:off x="10218989" y="3089865"/>
              <a:ext cx="246308" cy="461665"/>
            </a:xfrm>
            <a:prstGeom prst="rect">
              <a:avLst/>
            </a:prstGeom>
          </p:spPr>
          <p:txBody>
            <a:bodyPr wrap="none">
              <a:spAutoFit/>
            </a:bodyPr>
            <a:lstStyle/>
            <a:p>
              <a:endParaRPr lang="zh-CN" altLang="en-US" sz="2400" dirty="0">
                <a:solidFill>
                  <a:srgbClr val="C00000"/>
                </a:solidFill>
                <a:effectLst>
                  <a:outerShdw blurRad="50800" dist="38100" dir="2700000" algn="tl" rotWithShape="0">
                    <a:prstClr val="black">
                      <a:alpha val="20000"/>
                    </a:prstClr>
                  </a:outerShdw>
                  <a:reflection blurRad="6350" stA="60000" endA="900" endPos="60000" dist="60007" dir="5400000" sy="-100000" algn="bl" rotWithShape="0"/>
                </a:effectLst>
                <a:latin typeface="+mj-lt"/>
                <a:ea typeface="微软雅黑" panose="020B0503020204020204" pitchFamily="34" charset="-122"/>
                <a:cs typeface="+mn-ea"/>
                <a:sym typeface="+mn-lt"/>
              </a:endParaRPr>
            </a:p>
          </p:txBody>
        </p:sp>
        <p:sp>
          <p:nvSpPr>
            <p:cNvPr id="30" name="矩形 29"/>
            <p:cNvSpPr/>
            <p:nvPr/>
          </p:nvSpPr>
          <p:spPr>
            <a:xfrm>
              <a:off x="8876622" y="4559043"/>
              <a:ext cx="246308" cy="461665"/>
            </a:xfrm>
            <a:prstGeom prst="rect">
              <a:avLst/>
            </a:prstGeom>
          </p:spPr>
          <p:txBody>
            <a:bodyPr wrap="none">
              <a:spAutoFit/>
            </a:bodyPr>
            <a:lstStyle/>
            <a:p>
              <a:endParaRPr lang="zh-CN" altLang="en-US" sz="2400" dirty="0">
                <a:solidFill>
                  <a:schemeClr val="bg1"/>
                </a:solidFill>
                <a:effectLst>
                  <a:outerShdw blurRad="50800" dist="38100" dir="2700000" algn="tl" rotWithShape="0">
                    <a:prstClr val="black">
                      <a:alpha val="20000"/>
                    </a:prstClr>
                  </a:outerShdw>
                  <a:reflection blurRad="6350" stA="60000" endA="900" endPos="60000" dist="60007" dir="5400000" sy="-100000" algn="bl" rotWithShape="0"/>
                </a:effectLst>
                <a:latin typeface="+mj-lt"/>
                <a:ea typeface="微软雅黑" panose="020B0503020204020204" pitchFamily="34" charset="-122"/>
                <a:cs typeface="+mn-ea"/>
                <a:sym typeface="+mn-lt"/>
              </a:endParaRPr>
            </a:p>
          </p:txBody>
        </p:sp>
        <p:sp>
          <p:nvSpPr>
            <p:cNvPr id="31" name="矩形 30"/>
            <p:cNvSpPr/>
            <p:nvPr/>
          </p:nvSpPr>
          <p:spPr>
            <a:xfrm>
              <a:off x="7343451" y="3089865"/>
              <a:ext cx="246308" cy="461665"/>
            </a:xfrm>
            <a:prstGeom prst="rect">
              <a:avLst/>
            </a:prstGeom>
          </p:spPr>
          <p:txBody>
            <a:bodyPr wrap="none">
              <a:spAutoFit/>
            </a:bodyPr>
            <a:lstStyle/>
            <a:p>
              <a:endParaRPr lang="zh-CN" altLang="en-US" sz="2400" dirty="0">
                <a:solidFill>
                  <a:srgbClr val="C00000"/>
                </a:solidFill>
                <a:effectLst>
                  <a:outerShdw blurRad="50800" dist="38100" dir="2700000" algn="tl" rotWithShape="0">
                    <a:prstClr val="black">
                      <a:alpha val="20000"/>
                    </a:prstClr>
                  </a:outerShdw>
                  <a:reflection blurRad="6350" stA="60000" endA="900" endPos="60000" dist="60007" dir="5400000" sy="-100000" algn="bl" rotWithShape="0"/>
                </a:effectLst>
                <a:latin typeface="+mj-lt"/>
                <a:ea typeface="微软雅黑" panose="020B0503020204020204" pitchFamily="34" charset="-122"/>
                <a:cs typeface="+mn-ea"/>
                <a:sym typeface="+mn-lt"/>
              </a:endParaRPr>
            </a:p>
          </p:txBody>
        </p:sp>
        <p:sp>
          <p:nvSpPr>
            <p:cNvPr id="32" name="矩形 31"/>
            <p:cNvSpPr/>
            <p:nvPr/>
          </p:nvSpPr>
          <p:spPr>
            <a:xfrm>
              <a:off x="8854799" y="1757133"/>
              <a:ext cx="246308" cy="461665"/>
            </a:xfrm>
            <a:prstGeom prst="rect">
              <a:avLst/>
            </a:prstGeom>
          </p:spPr>
          <p:txBody>
            <a:bodyPr wrap="none">
              <a:spAutoFit/>
            </a:bodyPr>
            <a:lstStyle/>
            <a:p>
              <a:endParaRPr lang="zh-CN" altLang="en-US" sz="2400" dirty="0">
                <a:solidFill>
                  <a:schemeClr val="bg1"/>
                </a:solidFill>
                <a:effectLst>
                  <a:outerShdw blurRad="50800" dist="38100" dir="2700000" algn="tl" rotWithShape="0">
                    <a:prstClr val="black">
                      <a:alpha val="20000"/>
                    </a:prstClr>
                  </a:outerShdw>
                  <a:reflection blurRad="6350" stA="60000" endA="900" endPos="60000" dist="60007" dir="5400000" sy="-100000" algn="bl" rotWithShape="0"/>
                </a:effectLst>
                <a:latin typeface="+mj-lt"/>
                <a:ea typeface="微软雅黑" panose="020B0503020204020204" pitchFamily="34" charset="-122"/>
                <a:cs typeface="+mn-ea"/>
                <a:sym typeface="+mn-lt"/>
              </a:endParaRPr>
            </a:p>
          </p:txBody>
        </p:sp>
      </p:grpSp>
      <p:sp>
        <p:nvSpPr>
          <p:cNvPr id="34" name="矩形 47"/>
          <p:cNvSpPr>
            <a:spLocks noChangeArrowheads="1"/>
          </p:cNvSpPr>
          <p:nvPr/>
        </p:nvSpPr>
        <p:spPr bwMode="auto">
          <a:xfrm>
            <a:off x="4661399" y="2972884"/>
            <a:ext cx="3389541" cy="169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pPr algn="just" defTabSz="914273">
              <a:lnSpc>
                <a:spcPct val="130000"/>
              </a:lnSpc>
              <a:spcBef>
                <a:spcPct val="0"/>
              </a:spcBef>
            </a:pPr>
            <a:r>
              <a:rPr lang="en-US" sz="2000" b="1" dirty="0" smtClean="0"/>
              <a:t>This document entails the complete working, structure and architecture of Raptor Eye SIEM Solution.</a:t>
            </a:r>
            <a:endParaRPr lang="en-US" altLang="zh-CN" sz="2000" b="1" dirty="0">
              <a:solidFill>
                <a:prstClr val="black">
                  <a:lumMod val="65000"/>
                  <a:lumOff val="35000"/>
                </a:prstClr>
              </a:solidFill>
              <a:latin typeface="+mj-lt"/>
              <a:ea typeface="微软雅黑" panose="020B0503020204020204" pitchFamily="34" charset="-122"/>
              <a:cs typeface="+mn-ea"/>
              <a:sym typeface="+mn-lt"/>
            </a:endParaRPr>
          </a:p>
        </p:txBody>
      </p:sp>
      <p:cxnSp>
        <p:nvCxnSpPr>
          <p:cNvPr id="4" name="直接连接符 3"/>
          <p:cNvCxnSpPr/>
          <p:nvPr/>
        </p:nvCxnSpPr>
        <p:spPr>
          <a:xfrm>
            <a:off x="4951025" y="2869905"/>
            <a:ext cx="553194" cy="0"/>
          </a:xfrm>
          <a:prstGeom prst="line">
            <a:avLst/>
          </a:prstGeom>
          <a:ln w="28575">
            <a:solidFill>
              <a:srgbClr val="B01319"/>
            </a:solidFill>
          </a:ln>
        </p:spPr>
        <p:style>
          <a:lnRef idx="1">
            <a:schemeClr val="accent1"/>
          </a:lnRef>
          <a:fillRef idx="0">
            <a:schemeClr val="accent1"/>
          </a:fillRef>
          <a:effectRef idx="0">
            <a:schemeClr val="accent1"/>
          </a:effectRef>
          <a:fontRef idx="minor">
            <a:schemeClr val="tx1"/>
          </a:fontRef>
        </p:style>
      </p:cxnSp>
      <p:pic>
        <p:nvPicPr>
          <p:cNvPr id="19" name="Picture 18" descr="cs.png"/>
          <p:cNvPicPr>
            <a:picLocks noChangeAspect="1"/>
          </p:cNvPicPr>
          <p:nvPr/>
        </p:nvPicPr>
        <p:blipFill>
          <a:blip r:embed="rId4"/>
          <a:srcRect r="5323"/>
          <a:stretch>
            <a:fillRect/>
          </a:stretch>
        </p:blipFill>
        <p:spPr>
          <a:xfrm>
            <a:off x="1627496" y="2756212"/>
            <a:ext cx="1166883" cy="1406356"/>
          </a:xfrm>
          <a:prstGeom prst="rect">
            <a:avLst/>
          </a:prstGeom>
        </p:spPr>
      </p:pic>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3"/>
                                        </p:tgtEl>
                                        <p:attrNameLst>
                                          <p:attrName>ppt_y</p:attrName>
                                        </p:attrNameLst>
                                      </p:cBhvr>
                                      <p:tavLst>
                                        <p:tav tm="0">
                                          <p:val>
                                            <p:strVal val="#ppt_y"/>
                                          </p:val>
                                        </p:tav>
                                        <p:tav tm="100000">
                                          <p:val>
                                            <p:strVal val="#ppt_y"/>
                                          </p:val>
                                        </p:tav>
                                      </p:tavLst>
                                    </p:anim>
                                    <p:anim calcmode="lin" valueType="num">
                                      <p:cBhvr>
                                        <p:cTn id="15"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3"/>
                                        </p:tgtEl>
                                      </p:cBhvr>
                                    </p:animEffect>
                                  </p:childTnLst>
                                </p:cTn>
                              </p:par>
                            </p:childTnLst>
                          </p:cTn>
                        </p:par>
                        <p:par>
                          <p:cTn id="18" fill="hold">
                            <p:stCondLst>
                              <p:cond delay="245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950"/>
                            </p:stCondLst>
                            <p:childTnLst>
                              <p:par>
                                <p:cTn id="23" presetID="14" presetClass="entr" presetSubtype="1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0"/>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pic>
        <p:nvPicPr>
          <p:cNvPr id="6" name="Picture 4" descr="Why You Need SIEM | SLPowers"/>
          <p:cNvPicPr>
            <a:picLocks noChangeAspect="1" noChangeArrowheads="1"/>
          </p:cNvPicPr>
          <p:nvPr/>
        </p:nvPicPr>
        <p:blipFill>
          <a:blip r:embed="rId4"/>
          <a:srcRect/>
          <a:stretch>
            <a:fillRect/>
          </a:stretch>
        </p:blipFill>
        <p:spPr bwMode="auto">
          <a:xfrm>
            <a:off x="3571868" y="714356"/>
            <a:ext cx="5787835" cy="3652624"/>
          </a:xfrm>
          <a:prstGeom prst="rect">
            <a:avLst/>
          </a:prstGeom>
          <a:noFill/>
        </p:spPr>
      </p:pic>
      <p:sp>
        <p:nvSpPr>
          <p:cNvPr id="4" name="矩形 36"/>
          <p:cNvSpPr/>
          <p:nvPr/>
        </p:nvSpPr>
        <p:spPr>
          <a:xfrm>
            <a:off x="642910" y="3857628"/>
            <a:ext cx="5812865" cy="2453188"/>
          </a:xfrm>
          <a:prstGeom prst="rect">
            <a:avLst/>
          </a:prstGeom>
          <a:solidFill>
            <a:srgbClr val="B01319"/>
          </a:solidFill>
          <a:ln w="6350">
            <a:solidFill>
              <a:srgbClr val="B01319"/>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a typeface="方正黑体简体" panose="02010601030101010101" pitchFamily="2" charset="-122"/>
            </a:endParaRPr>
          </a:p>
        </p:txBody>
      </p:sp>
      <p:sp>
        <p:nvSpPr>
          <p:cNvPr id="5" name="TextBox 4"/>
          <p:cNvSpPr txBox="1"/>
          <p:nvPr/>
        </p:nvSpPr>
        <p:spPr>
          <a:xfrm>
            <a:off x="1460584" y="3913179"/>
            <a:ext cx="4272545" cy="2492990"/>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just"/>
            <a:r>
              <a:rPr lang="en-US" altLang="zh-CN" sz="5400" dirty="0" smtClean="0">
                <a:latin typeface="+mj-lt"/>
                <a:ea typeface="方正黑体简体" panose="02010601030101010101" pitchFamily="2" charset="-122"/>
              </a:rPr>
              <a:t>RAPTOR EYE</a:t>
            </a:r>
          </a:p>
          <a:p>
            <a:pPr algn="just"/>
            <a:r>
              <a:rPr lang="en-US" altLang="zh-CN" sz="5400" dirty="0" smtClean="0">
                <a:latin typeface="+mj-lt"/>
                <a:ea typeface="方正黑体简体" panose="02010601030101010101" pitchFamily="2" charset="-122"/>
              </a:rPr>
              <a:t>SIEM SOLUTION</a:t>
            </a:r>
            <a:endParaRPr lang="zh-CN" altLang="en-US" sz="5400" dirty="0">
              <a:latin typeface="+mj-lt"/>
              <a:ea typeface="方正黑体简体" panose="02010601030101010101" pitchFamily="2" charset="-122"/>
            </a:endParaRPr>
          </a:p>
        </p:txBody>
      </p:sp>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9144000" cy="6858000"/>
          </a:xfrm>
          <a:prstGeom prst="rect">
            <a:avLst/>
          </a:prstGeom>
          <a:blipFill dpi="0" rotWithShape="1">
            <a:blip r:embed="rId3" cstate="screen">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17" name="矩形 16"/>
          <p:cNvSpPr/>
          <p:nvPr/>
        </p:nvSpPr>
        <p:spPr>
          <a:xfrm>
            <a:off x="0" y="142852"/>
            <a:ext cx="9144000" cy="6858000"/>
          </a:xfrm>
          <a:prstGeom prst="rect">
            <a:avLst/>
          </a:prstGeom>
          <a:gradFill>
            <a:gsLst>
              <a:gs pos="0">
                <a:schemeClr val="bg1">
                  <a:alpha val="0"/>
                </a:schemeClr>
              </a:gs>
              <a:gs pos="100000">
                <a:schemeClr val="bg1">
                  <a:alpha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a typeface="微软雅黑" panose="020B0503020204020204" pitchFamily="34" charset="-122"/>
            </a:endParaRPr>
          </a:p>
        </p:txBody>
      </p:sp>
      <p:sp>
        <p:nvSpPr>
          <p:cNvPr id="4" name="矩形 47"/>
          <p:cNvSpPr>
            <a:spLocks noChangeArrowheads="1"/>
          </p:cNvSpPr>
          <p:nvPr/>
        </p:nvSpPr>
        <p:spPr bwMode="auto">
          <a:xfrm>
            <a:off x="4286248" y="2571744"/>
            <a:ext cx="4723146" cy="2031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6" rIns="91431" bIns="45716">
            <a:spAutoFit/>
          </a:bodyPr>
          <a:lstStyle/>
          <a:p>
            <a:r>
              <a:rPr lang="en-US" dirty="0" smtClean="0"/>
              <a:t>Raptor Eye is a comprehensive SIEM solution for threat intelligence, intrusion and vulnerability detection, security monitoring of assets, incident response, file integrity monitoring and regulatory compliance across the network. </a:t>
            </a:r>
          </a:p>
          <a:p>
            <a:r>
              <a:rPr lang="en-US" dirty="0" smtClean="0"/>
              <a:t>It can efficiently guard the assets and network from various high risk attack vectors.</a:t>
            </a:r>
            <a:endParaRPr lang="en-US" dirty="0">
              <a:solidFill>
                <a:schemeClr val="accent2">
                  <a:lumMod val="75000"/>
                </a:schemeClr>
              </a:solidFill>
            </a:endParaRPr>
          </a:p>
        </p:txBody>
      </p:sp>
      <p:sp>
        <p:nvSpPr>
          <p:cNvPr id="5" name="矩形 3"/>
          <p:cNvSpPr>
            <a:spLocks noChangeArrowheads="1"/>
          </p:cNvSpPr>
          <p:nvPr/>
        </p:nvSpPr>
        <p:spPr bwMode="auto">
          <a:xfrm>
            <a:off x="4643438" y="1714488"/>
            <a:ext cx="4035061" cy="420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1" tIns="45716" rIns="91431" bIns="45716">
            <a:spAutoFit/>
          </a:bodyPr>
          <a:lstStyle/>
          <a:p>
            <a:pPr defTabSz="914273">
              <a:spcBef>
                <a:spcPct val="0"/>
              </a:spcBef>
            </a:pPr>
            <a:r>
              <a:rPr lang="en-US" altLang="zh-CN" sz="2133" b="1" dirty="0" smtClean="0">
                <a:solidFill>
                  <a:prstClr val="black">
                    <a:lumMod val="50000"/>
                    <a:lumOff val="50000"/>
                  </a:prstClr>
                </a:solidFill>
                <a:latin typeface="+mj-lt"/>
                <a:ea typeface="微软雅黑" panose="020B0503020204020204" pitchFamily="34" charset="-122"/>
                <a:cs typeface="+mn-ea"/>
                <a:sym typeface="+mn-lt"/>
              </a:rPr>
              <a:t>Introduction to SIEM Solution </a:t>
            </a:r>
            <a:endParaRPr lang="zh-CN" altLang="en-US" sz="2133" b="1" dirty="0">
              <a:solidFill>
                <a:prstClr val="black">
                  <a:lumMod val="50000"/>
                  <a:lumOff val="50000"/>
                </a:prstClr>
              </a:solidFill>
              <a:latin typeface="+mj-lt"/>
              <a:ea typeface="微软雅黑" panose="020B0503020204020204" pitchFamily="34" charset="-122"/>
              <a:cs typeface="+mn-ea"/>
              <a:sym typeface="+mn-lt"/>
            </a:endParaRPr>
          </a:p>
        </p:txBody>
      </p:sp>
      <p:sp>
        <p:nvSpPr>
          <p:cNvPr id="6" name="矩形 17"/>
          <p:cNvSpPr/>
          <p:nvPr/>
        </p:nvSpPr>
        <p:spPr>
          <a:xfrm>
            <a:off x="4752332" y="2285992"/>
            <a:ext cx="799733" cy="54000"/>
          </a:xfrm>
          <a:prstGeom prst="rect">
            <a:avLst/>
          </a:prstGeom>
          <a:solidFill>
            <a:srgbClr val="B01319"/>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6" rIns="91435" bIns="45716" rtlCol="0" anchor="ctr"/>
          <a:lstStyle/>
          <a:p>
            <a:pPr algn="ctr" defTabSz="914273"/>
            <a:endParaRPr lang="zh-CN" altLang="en-US" sz="1867" dirty="0">
              <a:solidFill>
                <a:prstClr val="white"/>
              </a:solidFill>
              <a:latin typeface="+mj-lt"/>
              <a:ea typeface="微软雅黑" panose="020B0503020204020204" pitchFamily="34" charset="-122"/>
              <a:cs typeface="+mn-ea"/>
              <a:sym typeface="+mn-lt"/>
            </a:endParaRPr>
          </a:p>
        </p:txBody>
      </p:sp>
      <p:sp>
        <p:nvSpPr>
          <p:cNvPr id="7" name="矩形 18"/>
          <p:cNvSpPr/>
          <p:nvPr/>
        </p:nvSpPr>
        <p:spPr>
          <a:xfrm>
            <a:off x="5572132" y="2285992"/>
            <a:ext cx="1620000" cy="54000"/>
          </a:xfrm>
          <a:prstGeom prst="rect">
            <a:avLst/>
          </a:prstGeom>
          <a:solidFill>
            <a:schemeClr val="tx1">
              <a:lumMod val="65000"/>
              <a:lumOff val="35000"/>
            </a:schemeClr>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5" tIns="45716" rIns="91435" bIns="45716" rtlCol="0" anchor="ctr"/>
          <a:lstStyle/>
          <a:p>
            <a:pPr algn="ctr" defTabSz="914273"/>
            <a:endParaRPr lang="zh-CN" altLang="en-US" sz="1867" dirty="0">
              <a:solidFill>
                <a:prstClr val="white"/>
              </a:solidFill>
              <a:latin typeface="+mj-lt"/>
              <a:ea typeface="微软雅黑" panose="020B0503020204020204" pitchFamily="34" charset="-122"/>
              <a:cs typeface="+mn-ea"/>
              <a:sym typeface="+mn-lt"/>
            </a:endParaRPr>
          </a:p>
        </p:txBody>
      </p:sp>
      <p:pic>
        <p:nvPicPr>
          <p:cNvPr id="8" name="Picture 2" descr="What is Security Information and Event Management (SIEM) ❓ Functions, Tools  🛠 Part 1 | Wallarm"/>
          <p:cNvPicPr>
            <a:picLocks noChangeAspect="1" noChangeArrowheads="1"/>
          </p:cNvPicPr>
          <p:nvPr/>
        </p:nvPicPr>
        <p:blipFill>
          <a:blip r:embed="rId4"/>
          <a:srcRect/>
          <a:stretch>
            <a:fillRect/>
          </a:stretch>
        </p:blipFill>
        <p:spPr bwMode="auto">
          <a:xfrm>
            <a:off x="26212" y="2071678"/>
            <a:ext cx="4260036" cy="2556022"/>
          </a:xfrm>
          <a:prstGeom prst="rect">
            <a:avLst/>
          </a:prstGeom>
          <a:ln>
            <a:noFill/>
          </a:ln>
          <a:effectLst>
            <a:softEdge rad="112500"/>
          </a:effectLst>
        </p:spPr>
      </p:pic>
    </p:spTree>
    <p:extLst>
      <p:ext uri="{BB962C8B-B14F-4D97-AF65-F5344CB8AC3E}">
        <p14:creationId xmlns:p14="http://schemas.microsoft.com/office/powerpoint/2010/main" xmlns="" val="3890882179"/>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750"/>
                                        <p:tgtEl>
                                          <p:spTgt spid="7"/>
                                        </p:tgtEl>
                                      </p:cBhvr>
                                    </p:animEffect>
                                  </p:childTnLst>
                                </p:cTn>
                              </p:par>
                            </p:childTnLst>
                          </p:cTn>
                        </p:par>
                        <p:par>
                          <p:cTn id="16" fill="hold">
                            <p:stCondLst>
                              <p:cond delay="1750"/>
                            </p:stCondLst>
                            <p:childTnLst>
                              <p:par>
                                <p:cTn id="17" presetID="14" presetClass="entr" presetSubtype="1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theme/theme1.xml><?xml version="1.0" encoding="utf-8"?>
<a:theme xmlns:a="http://schemas.openxmlformats.org/drawingml/2006/main" name="Absolut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Absolute Template</Template>
  <TotalTime>232</TotalTime>
  <Words>992</Words>
  <Application>Microsoft Office PowerPoint</Application>
  <PresentationFormat>On-screen Show (4:3)</PresentationFormat>
  <Paragraphs>86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Absolute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zainab zahid</dc:creator>
  <cp:lastModifiedBy>zainab zahid</cp:lastModifiedBy>
  <cp:revision>22</cp:revision>
  <dcterms:created xsi:type="dcterms:W3CDTF">2022-07-31T07:19:14Z</dcterms:created>
  <dcterms:modified xsi:type="dcterms:W3CDTF">2022-08-01T17:34:00Z</dcterms:modified>
</cp:coreProperties>
</file>