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1" r:id="rId9"/>
    <p:sldId id="262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9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5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88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5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70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3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8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1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4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2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4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2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9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3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0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7247-0016-41A1-93E9-749C2E9DC4E4}" type="datetimeFigureOut">
              <a:rPr lang="en-GB" smtClean="0"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102505-439B-43FB-A880-5DDBA4BE1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6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A99F-819A-481B-BDDA-9AD980D2C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FED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D02B9-42CE-42F4-93B9-C1CFC896F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Federal Regulatory Reporting Automation Tool</a:t>
            </a:r>
          </a:p>
        </p:txBody>
      </p:sp>
    </p:spTree>
    <p:extLst>
      <p:ext uri="{BB962C8B-B14F-4D97-AF65-F5344CB8AC3E}">
        <p14:creationId xmlns:p14="http://schemas.microsoft.com/office/powerpoint/2010/main" val="3576585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16D4-57E9-4E09-ADF7-B70705D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A0AC-3A45-4242-928A-D4705018B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1263"/>
            <a:ext cx="5605479" cy="2365331"/>
          </a:xfrm>
        </p:spPr>
        <p:txBody>
          <a:bodyPr>
            <a:normAutofit/>
          </a:bodyPr>
          <a:lstStyle/>
          <a:p>
            <a:r>
              <a:rPr lang="en-GB" dirty="0"/>
              <a:t>Select office location</a:t>
            </a:r>
          </a:p>
          <a:p>
            <a:r>
              <a:rPr lang="en-GB" dirty="0"/>
              <a:t>Upload OGL or SAP raw data</a:t>
            </a:r>
          </a:p>
          <a:p>
            <a:r>
              <a:rPr lang="en-GB" dirty="0"/>
              <a:t>Make jurisdiction Mappings</a:t>
            </a:r>
          </a:p>
          <a:p>
            <a:r>
              <a:rPr lang="en-GB" dirty="0"/>
              <a:t>Generate SFF Tab 3 and 4 standard files</a:t>
            </a:r>
          </a:p>
          <a:p>
            <a:r>
              <a:rPr lang="en-GB" dirty="0">
                <a:solidFill>
                  <a:srgbClr val="FF0000"/>
                </a:solidFill>
              </a:rPr>
              <a:t>Download generated files to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DC9A9-A174-46EE-AC9E-717FF3AD2490}"/>
              </a:ext>
            </a:extLst>
          </p:cNvPr>
          <p:cNvSpPr txBox="1"/>
          <p:nvPr/>
        </p:nvSpPr>
        <p:spPr>
          <a:xfrm>
            <a:off x="5380427" y="473587"/>
            <a:ext cx="41590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Columns of the generated SFF TAB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Source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Infrastructure ID / Trans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Agent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Infrastructure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Client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Jurisdiction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Activity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Legal Entity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Nostro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Primary Legal Entity / ECI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Processing LE / ECI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Pay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Pay Value (USD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Equiv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Receive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Receive Value (USD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Equiv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Pay Value Infrastructure CCY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Receive Value Infrastructure CCY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Pay Value Client CCY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Receive Value Client CCY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2019C-1703-4393-BD0C-47BFBC08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65" y="4633529"/>
            <a:ext cx="4829762" cy="2026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1F74A-04F2-4858-8672-53B9E912040A}"/>
              </a:ext>
            </a:extLst>
          </p:cNvPr>
          <p:cNvSpPr txBox="1"/>
          <p:nvPr/>
        </p:nvSpPr>
        <p:spPr>
          <a:xfrm>
            <a:off x="550665" y="3851896"/>
            <a:ext cx="638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.ZIP file is downloaded that includes</a:t>
            </a:r>
          </a:p>
          <a:p>
            <a:r>
              <a:rPr lang="en-GB" dirty="0">
                <a:solidFill>
                  <a:srgbClr val="FF0000"/>
                </a:solidFill>
              </a:rPr>
              <a:t>.CTL format and .TXT format</a:t>
            </a:r>
          </a:p>
        </p:txBody>
      </p:sp>
    </p:spTree>
    <p:extLst>
      <p:ext uri="{BB962C8B-B14F-4D97-AF65-F5344CB8AC3E}">
        <p14:creationId xmlns:p14="http://schemas.microsoft.com/office/powerpoint/2010/main" val="289004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3DD0-4E73-496E-BA3D-25FECB4C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it does?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D490-94E0-49F1-BF37-183CDE17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SAMA wants transactional data in following predefined formats. </a:t>
            </a:r>
          </a:p>
          <a:p>
            <a:pPr lvl="1"/>
            <a:r>
              <a:rPr lang="en-GB" dirty="0"/>
              <a:t>SFF TAB 3</a:t>
            </a:r>
          </a:p>
          <a:p>
            <a:pPr lvl="1"/>
            <a:r>
              <a:rPr lang="en-GB" dirty="0"/>
              <a:t>SFF TAB 4</a:t>
            </a:r>
          </a:p>
          <a:p>
            <a:r>
              <a:rPr lang="en-GB" dirty="0"/>
              <a:t>RED RPT module </a:t>
            </a:r>
          </a:p>
          <a:p>
            <a:pPr lvl="1"/>
            <a:r>
              <a:rPr lang="en-GB" dirty="0"/>
              <a:t>Imports raw transactional data from Oracle General Ledger (OGL) or SAP</a:t>
            </a:r>
          </a:p>
          <a:p>
            <a:pPr lvl="1"/>
            <a:r>
              <a:rPr lang="en-GB" dirty="0"/>
              <a:t>Converts the OGL data to SFF TAB 3 and 4 formats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1D3DC168-7EF4-40DD-8B24-A7C06624148A}"/>
              </a:ext>
            </a:extLst>
          </p:cNvPr>
          <p:cNvSpPr/>
          <p:nvPr/>
        </p:nvSpPr>
        <p:spPr>
          <a:xfrm>
            <a:off x="1194618" y="4577784"/>
            <a:ext cx="1017639" cy="1017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SAP file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FDAB6472-93DD-4A0B-A375-45C1EACB16B3}"/>
              </a:ext>
            </a:extLst>
          </p:cNvPr>
          <p:cNvSpPr/>
          <p:nvPr/>
        </p:nvSpPr>
        <p:spPr>
          <a:xfrm>
            <a:off x="1194617" y="5698416"/>
            <a:ext cx="1017639" cy="1017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OGL 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E4D67E-C86D-4565-97D3-CBAC385140B7}"/>
              </a:ext>
            </a:extLst>
          </p:cNvPr>
          <p:cNvSpPr/>
          <p:nvPr/>
        </p:nvSpPr>
        <p:spPr>
          <a:xfrm>
            <a:off x="3362632" y="4577784"/>
            <a:ext cx="2138271" cy="2138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FED RPT Module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B1F5F6C-E7A2-4C1A-ADAE-E7F9BB6529A2}"/>
              </a:ext>
            </a:extLst>
          </p:cNvPr>
          <p:cNvSpPr/>
          <p:nvPr/>
        </p:nvSpPr>
        <p:spPr>
          <a:xfrm>
            <a:off x="2292279" y="5369438"/>
            <a:ext cx="1123060" cy="5549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7002A2AC-516F-4088-9D54-C3FBF5EED85B}"/>
              </a:ext>
            </a:extLst>
          </p:cNvPr>
          <p:cNvSpPr/>
          <p:nvPr/>
        </p:nvSpPr>
        <p:spPr>
          <a:xfrm>
            <a:off x="7997182" y="4604199"/>
            <a:ext cx="1017639" cy="1017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.OGL</a:t>
            </a: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17728E67-D2FE-481E-A77A-327A230D3EBA}"/>
              </a:ext>
            </a:extLst>
          </p:cNvPr>
          <p:cNvSpPr/>
          <p:nvPr/>
        </p:nvSpPr>
        <p:spPr>
          <a:xfrm>
            <a:off x="7997181" y="5724831"/>
            <a:ext cx="1017639" cy="1017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.TXT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9FA2F88-8199-4D2E-8633-1341F88FEE23}"/>
              </a:ext>
            </a:extLst>
          </p:cNvPr>
          <p:cNvSpPr/>
          <p:nvPr/>
        </p:nvSpPr>
        <p:spPr>
          <a:xfrm>
            <a:off x="5540914" y="5344357"/>
            <a:ext cx="2334724" cy="5549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SFF Tab Format</a:t>
            </a:r>
          </a:p>
        </p:txBody>
      </p:sp>
    </p:spTree>
    <p:extLst>
      <p:ext uri="{BB962C8B-B14F-4D97-AF65-F5344CB8AC3E}">
        <p14:creationId xmlns:p14="http://schemas.microsoft.com/office/powerpoint/2010/main" val="7386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F1B94E-BEFB-44E9-A642-2593C865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78" y="2975553"/>
            <a:ext cx="6902521" cy="3880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316D4-57E9-4E09-ADF7-B70705D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A0AC-3A45-4242-928A-D4705018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Select office location</a:t>
            </a:r>
          </a:p>
          <a:p>
            <a:r>
              <a:rPr lang="en-GB" dirty="0"/>
              <a:t>Upload OGL or SAP raw data</a:t>
            </a:r>
          </a:p>
          <a:p>
            <a:r>
              <a:rPr lang="en-GB" dirty="0"/>
              <a:t>Make jurisdiction Mappings</a:t>
            </a:r>
          </a:p>
          <a:p>
            <a:r>
              <a:rPr lang="en-GB" dirty="0"/>
              <a:t>Generate SFF Tab 3 and 4 standard files</a:t>
            </a:r>
          </a:p>
          <a:p>
            <a:r>
              <a:rPr lang="en-GB" dirty="0"/>
              <a:t>Download generated files to view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312A253-8470-40CB-9B3D-BF2206E57D7C}"/>
              </a:ext>
            </a:extLst>
          </p:cNvPr>
          <p:cNvSpPr/>
          <p:nvPr/>
        </p:nvSpPr>
        <p:spPr>
          <a:xfrm rot="5400000">
            <a:off x="8244348" y="3790574"/>
            <a:ext cx="435603" cy="8794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3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16D4-57E9-4E09-ADF7-B70705D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A0AC-3A45-4242-928A-D4705018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 office location</a:t>
            </a:r>
          </a:p>
          <a:p>
            <a:r>
              <a:rPr lang="en-GB" dirty="0">
                <a:solidFill>
                  <a:srgbClr val="FF0000"/>
                </a:solidFill>
              </a:rPr>
              <a:t>Upload OGL or SAP raw data</a:t>
            </a:r>
          </a:p>
          <a:p>
            <a:r>
              <a:rPr lang="en-GB" dirty="0"/>
              <a:t>Make jurisdiction Mappings</a:t>
            </a:r>
          </a:p>
          <a:p>
            <a:r>
              <a:rPr lang="en-GB" dirty="0"/>
              <a:t>Generate SFF Tab 3 and 4 standard files</a:t>
            </a:r>
          </a:p>
          <a:p>
            <a:r>
              <a:rPr lang="en-GB" dirty="0"/>
              <a:t>Download generated files to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D5090-73F9-40E5-9785-CEAC8E6F6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89"/>
          <a:stretch/>
        </p:blipFill>
        <p:spPr>
          <a:xfrm>
            <a:off x="5325772" y="3456599"/>
            <a:ext cx="6866228" cy="340140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163EA9E-72E3-4BD2-9F05-2CCA3CBBE29B}"/>
              </a:ext>
            </a:extLst>
          </p:cNvPr>
          <p:cNvSpPr/>
          <p:nvPr/>
        </p:nvSpPr>
        <p:spPr>
          <a:xfrm rot="5400000">
            <a:off x="7672591" y="4717586"/>
            <a:ext cx="435603" cy="8794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32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A8C9-F01F-4D70-B871-B8E82F1C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044" y="1037305"/>
            <a:ext cx="4671639" cy="717755"/>
          </a:xfrm>
        </p:spPr>
        <p:txBody>
          <a:bodyPr/>
          <a:lstStyle/>
          <a:p>
            <a:r>
              <a:rPr lang="en-GB" dirty="0"/>
              <a:t>SAP File Format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51B9E-CF49-49E1-BBDE-ADFF201F0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"/>
          <a:stretch/>
        </p:blipFill>
        <p:spPr>
          <a:xfrm>
            <a:off x="3389044" y="1784556"/>
            <a:ext cx="8802955" cy="4630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54040-C1BC-493B-AC44-30E77D20EF51}"/>
              </a:ext>
            </a:extLst>
          </p:cNvPr>
          <p:cNvSpPr txBox="1"/>
          <p:nvPr/>
        </p:nvSpPr>
        <p:spPr>
          <a:xfrm>
            <a:off x="677334" y="394692"/>
            <a:ext cx="381983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SAP File Columns</a:t>
            </a:r>
          </a:p>
          <a:p>
            <a:endParaRPr lang="en-GB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SAP FRE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SAP </a:t>
            </a:r>
            <a:r>
              <a:rPr lang="en-GB" dirty="0" err="1"/>
              <a:t>Center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SAP Sort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SAP Sort Code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SAP Trading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SAP TP </a:t>
            </a:r>
            <a:r>
              <a:rPr lang="en-GB" dirty="0" err="1"/>
              <a:t>Center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SAP Data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Client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Contract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Document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Line Item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Line Item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Debit/Credit </a:t>
            </a:r>
            <a:r>
              <a:rPr lang="en-GB" dirty="0" err="1"/>
              <a:t>Ind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Ledger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Posting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Entry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Entry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Entered By SAP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Document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Transaction CCY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Transaction Amount</a:t>
            </a:r>
          </a:p>
        </p:txBody>
      </p:sp>
    </p:spTree>
    <p:extLst>
      <p:ext uri="{BB962C8B-B14F-4D97-AF65-F5344CB8AC3E}">
        <p14:creationId xmlns:p14="http://schemas.microsoft.com/office/powerpoint/2010/main" val="95184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5E63-64BA-4E48-B929-3529EFD6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the status of uploaded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701B4-972A-4D8B-9376-8E9F21689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64"/>
          <a:stretch/>
        </p:blipFill>
        <p:spPr>
          <a:xfrm>
            <a:off x="1238865" y="1930400"/>
            <a:ext cx="9448800" cy="47192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AFA1EC-46FA-467C-A848-CCECB6896156}"/>
              </a:ext>
            </a:extLst>
          </p:cNvPr>
          <p:cNvSpPr/>
          <p:nvPr/>
        </p:nvSpPr>
        <p:spPr>
          <a:xfrm>
            <a:off x="9274002" y="3429000"/>
            <a:ext cx="799146" cy="32206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3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B4449-F7D8-4F29-9348-045E618B8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89"/>
          <a:stretch/>
        </p:blipFill>
        <p:spPr>
          <a:xfrm>
            <a:off x="5325772" y="3429000"/>
            <a:ext cx="6866228" cy="340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316D4-57E9-4E09-ADF7-B70705D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A0AC-3A45-4242-928A-D4705018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 office location</a:t>
            </a:r>
          </a:p>
          <a:p>
            <a:r>
              <a:rPr lang="en-GB" dirty="0"/>
              <a:t>Upload OGL or SAP raw data</a:t>
            </a:r>
          </a:p>
          <a:p>
            <a:r>
              <a:rPr lang="en-GB" dirty="0">
                <a:solidFill>
                  <a:srgbClr val="FF0000"/>
                </a:solidFill>
              </a:rPr>
              <a:t>Make jurisdiction Mappings</a:t>
            </a:r>
          </a:p>
          <a:p>
            <a:r>
              <a:rPr lang="en-GB" dirty="0"/>
              <a:t>Generate SFF Tab 3 and 4 standard files</a:t>
            </a:r>
          </a:p>
          <a:p>
            <a:r>
              <a:rPr lang="en-GB" dirty="0"/>
              <a:t>Download generated files to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AE0F5-4446-4FCD-8D6F-E90B09BC26CE}"/>
              </a:ext>
            </a:extLst>
          </p:cNvPr>
          <p:cNvSpPr txBox="1"/>
          <p:nvPr/>
        </p:nvSpPr>
        <p:spPr>
          <a:xfrm>
            <a:off x="5325772" y="2575183"/>
            <a:ext cx="638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Select a client number, infrastructure id </a:t>
            </a:r>
          </a:p>
          <a:p>
            <a:r>
              <a:rPr lang="en-GB" dirty="0">
                <a:solidFill>
                  <a:srgbClr val="FF0000"/>
                </a:solidFill>
              </a:rPr>
              <a:t>and country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D9EA7-91A2-4EDC-8BF5-56D077B0D82C}"/>
              </a:ext>
            </a:extLst>
          </p:cNvPr>
          <p:cNvSpPr/>
          <p:nvPr/>
        </p:nvSpPr>
        <p:spPr>
          <a:xfrm>
            <a:off x="5501148" y="4660490"/>
            <a:ext cx="1666568" cy="11356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50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6FFDC7-57FE-4599-BEC9-200299DC5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89"/>
          <a:stretch/>
        </p:blipFill>
        <p:spPr>
          <a:xfrm>
            <a:off x="5250426" y="3419274"/>
            <a:ext cx="6941574" cy="3438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316D4-57E9-4E09-ADF7-B70705D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A0AC-3A45-4242-928A-D4705018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 office location</a:t>
            </a:r>
          </a:p>
          <a:p>
            <a:r>
              <a:rPr lang="en-GB" dirty="0"/>
              <a:t>Upload OGL or SAP raw data</a:t>
            </a:r>
          </a:p>
          <a:p>
            <a:r>
              <a:rPr lang="en-GB" dirty="0"/>
              <a:t>Make jurisdiction Mappings</a:t>
            </a:r>
          </a:p>
          <a:p>
            <a:r>
              <a:rPr lang="en-GB" dirty="0">
                <a:solidFill>
                  <a:srgbClr val="FF0000"/>
                </a:solidFill>
              </a:rPr>
              <a:t>Generate SFF Tab 3 and 4 standard files</a:t>
            </a:r>
          </a:p>
          <a:p>
            <a:r>
              <a:rPr lang="en-GB" dirty="0"/>
              <a:t>Download generated files to view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163EA9E-72E3-4BD2-9F05-2CCA3CBBE29B}"/>
              </a:ext>
            </a:extLst>
          </p:cNvPr>
          <p:cNvSpPr/>
          <p:nvPr/>
        </p:nvSpPr>
        <p:spPr>
          <a:xfrm rot="10800000">
            <a:off x="6096000" y="5700530"/>
            <a:ext cx="435603" cy="8794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29922-427F-44AA-8D91-83B94C16A680}"/>
              </a:ext>
            </a:extLst>
          </p:cNvPr>
          <p:cNvSpPr txBox="1"/>
          <p:nvPr/>
        </p:nvSpPr>
        <p:spPr>
          <a:xfrm>
            <a:off x="5325772" y="2575183"/>
            <a:ext cx="638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Select report frequency (monthly/quarterly), </a:t>
            </a:r>
          </a:p>
          <a:p>
            <a:r>
              <a:rPr lang="en-GB" dirty="0">
                <a:solidFill>
                  <a:srgbClr val="FF0000"/>
                </a:solidFill>
              </a:rPr>
              <a:t>Period and year to generate report.</a:t>
            </a:r>
          </a:p>
        </p:txBody>
      </p:sp>
    </p:spTree>
    <p:extLst>
      <p:ext uri="{BB962C8B-B14F-4D97-AF65-F5344CB8AC3E}">
        <p14:creationId xmlns:p14="http://schemas.microsoft.com/office/powerpoint/2010/main" val="52253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A23E6-F2CB-444A-B338-579546A0D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89"/>
          <a:stretch/>
        </p:blipFill>
        <p:spPr>
          <a:xfrm>
            <a:off x="5296001" y="3429000"/>
            <a:ext cx="6895999" cy="3416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316D4-57E9-4E09-ADF7-B70705D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A0AC-3A45-4242-928A-D4705018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 office location</a:t>
            </a:r>
          </a:p>
          <a:p>
            <a:r>
              <a:rPr lang="en-GB" dirty="0"/>
              <a:t>Upload OGL or SAP raw data</a:t>
            </a:r>
          </a:p>
          <a:p>
            <a:r>
              <a:rPr lang="en-GB" dirty="0"/>
              <a:t>Make jurisdiction Mappings</a:t>
            </a:r>
          </a:p>
          <a:p>
            <a:r>
              <a:rPr lang="en-GB" dirty="0"/>
              <a:t>Generate SFF Tab 3 and 4 standard files</a:t>
            </a:r>
          </a:p>
          <a:p>
            <a:r>
              <a:rPr lang="en-GB" dirty="0">
                <a:solidFill>
                  <a:srgbClr val="FF0000"/>
                </a:solidFill>
              </a:rPr>
              <a:t>Download generated files to view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163EA9E-72E3-4BD2-9F05-2CCA3CBBE29B}"/>
              </a:ext>
            </a:extLst>
          </p:cNvPr>
          <p:cNvSpPr/>
          <p:nvPr/>
        </p:nvSpPr>
        <p:spPr>
          <a:xfrm>
            <a:off x="11182707" y="4496360"/>
            <a:ext cx="435603" cy="8794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875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398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FED Reporting</vt:lpstr>
      <vt:lpstr>What it does?</vt:lpstr>
      <vt:lpstr>Steps</vt:lpstr>
      <vt:lpstr>Steps</vt:lpstr>
      <vt:lpstr>SAP File Format</vt:lpstr>
      <vt:lpstr>View the status of uploaded files</vt:lpstr>
      <vt:lpstr>Steps</vt:lpstr>
      <vt:lpstr>Steps</vt:lpstr>
      <vt:lpstr>Steps</vt:lpstr>
      <vt:lpstr>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 Reporting</dc:title>
  <dc:creator>Iftikhar Shahid</dc:creator>
  <cp:lastModifiedBy>Iftikhar Shahid</cp:lastModifiedBy>
  <cp:revision>11</cp:revision>
  <dcterms:created xsi:type="dcterms:W3CDTF">2018-04-01T10:26:53Z</dcterms:created>
  <dcterms:modified xsi:type="dcterms:W3CDTF">2018-04-01T11:32:52Z</dcterms:modified>
</cp:coreProperties>
</file>